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333" r:id="rId10"/>
    <p:sldId id="263" r:id="rId11"/>
    <p:sldId id="299" r:id="rId12"/>
    <p:sldId id="334" r:id="rId13"/>
    <p:sldId id="335" r:id="rId14"/>
    <p:sldId id="266" r:id="rId15"/>
    <p:sldId id="265" r:id="rId16"/>
    <p:sldId id="276" r:id="rId17"/>
    <p:sldId id="303" r:id="rId18"/>
    <p:sldId id="293" r:id="rId19"/>
    <p:sldId id="284" r:id="rId20"/>
    <p:sldId id="269" r:id="rId21"/>
    <p:sldId id="336" r:id="rId22"/>
    <p:sldId id="305" r:id="rId23"/>
    <p:sldId id="307" r:id="rId24"/>
    <p:sldId id="337" r:id="rId25"/>
    <p:sldId id="33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39"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5174"/>
  </p:normalViewPr>
  <p:slideViewPr>
    <p:cSldViewPr snapToGrid="0" snapToObjects="1">
      <p:cViewPr varScale="1">
        <p:scale>
          <a:sx n="63" d="100"/>
          <a:sy n="63" d="100"/>
        </p:scale>
        <p:origin x="804"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92DC8DF-0B52-4956-8B70-69FAF7C8C321}" type="doc">
      <dgm:prSet loTypeId="urn:microsoft.com/office/officeart/2005/8/layout/process1" loCatId="process" qsTypeId="urn:microsoft.com/office/officeart/2005/8/quickstyle/simple3" qsCatId="simple" csTypeId="urn:microsoft.com/office/officeart/2005/8/colors/accent1_4" csCatId="accent1" phldr="1"/>
      <dgm:spPr/>
      <dgm:t>
        <a:bodyPr/>
        <a:lstStyle/>
        <a:p>
          <a:endParaRPr lang="en-NG"/>
        </a:p>
      </dgm:t>
    </dgm:pt>
    <dgm:pt modelId="{5832D181-60B0-4E73-B627-7EF8EE9B2357}">
      <dgm:prSet phldrT="[Text]"/>
      <dgm:spPr/>
      <dgm:t>
        <a:bodyPr/>
        <a:lstStyle/>
        <a:p>
          <a:r>
            <a:rPr lang="en-NG" dirty="0"/>
            <a:t>Identify data requirements</a:t>
          </a:r>
        </a:p>
      </dgm:t>
    </dgm:pt>
    <dgm:pt modelId="{409FCA08-C87F-4D98-8F8A-71531628B4CD}" type="parTrans" cxnId="{75FAE4FA-57E1-474D-8D27-5B4930EF40EF}">
      <dgm:prSet/>
      <dgm:spPr/>
      <dgm:t>
        <a:bodyPr/>
        <a:lstStyle/>
        <a:p>
          <a:endParaRPr lang="en-NG"/>
        </a:p>
      </dgm:t>
    </dgm:pt>
    <dgm:pt modelId="{51CE7507-9A87-451A-A9CD-120E11CB04EB}" type="sibTrans" cxnId="{75FAE4FA-57E1-474D-8D27-5B4930EF40EF}">
      <dgm:prSet/>
      <dgm:spPr/>
      <dgm:t>
        <a:bodyPr/>
        <a:lstStyle/>
        <a:p>
          <a:endParaRPr lang="en-NG"/>
        </a:p>
      </dgm:t>
    </dgm:pt>
    <dgm:pt modelId="{88ACE4E4-81D4-4825-9CEC-83CE7463C4D5}">
      <dgm:prSet/>
      <dgm:spPr/>
      <dgm:t>
        <a:bodyPr/>
        <a:lstStyle/>
        <a:p>
          <a:r>
            <a:rPr lang="en-NG" dirty="0"/>
            <a:t>Select appropriate data sources</a:t>
          </a:r>
        </a:p>
      </dgm:t>
    </dgm:pt>
    <dgm:pt modelId="{972C294A-D9B5-4374-93BF-ECF872DBDF44}" type="parTrans" cxnId="{FD96EE4C-2F07-4A02-B5D6-C53472261252}">
      <dgm:prSet/>
      <dgm:spPr/>
      <dgm:t>
        <a:bodyPr/>
        <a:lstStyle/>
        <a:p>
          <a:endParaRPr lang="en-NG"/>
        </a:p>
      </dgm:t>
    </dgm:pt>
    <dgm:pt modelId="{3796D860-8B91-4698-9FB0-7A0F364DEA11}" type="sibTrans" cxnId="{FD96EE4C-2F07-4A02-B5D6-C53472261252}">
      <dgm:prSet/>
      <dgm:spPr/>
      <dgm:t>
        <a:bodyPr/>
        <a:lstStyle/>
        <a:p>
          <a:endParaRPr lang="en-NG"/>
        </a:p>
      </dgm:t>
    </dgm:pt>
    <dgm:pt modelId="{306C379A-6F34-4D95-8C1E-431DB15D1A5D}">
      <dgm:prSet/>
      <dgm:spPr/>
      <dgm:t>
        <a:bodyPr/>
        <a:lstStyle/>
        <a:p>
          <a:r>
            <a:rPr lang="en-US"/>
            <a:t>Retrieve data using API calls</a:t>
          </a:r>
          <a:endParaRPr lang="en-NG"/>
        </a:p>
      </dgm:t>
    </dgm:pt>
    <dgm:pt modelId="{2405842E-EA5D-4002-96D0-2CB4A857BBEB}" type="parTrans" cxnId="{D6D4D84B-F927-4886-9CC9-8EB55195E40F}">
      <dgm:prSet/>
      <dgm:spPr/>
      <dgm:t>
        <a:bodyPr/>
        <a:lstStyle/>
        <a:p>
          <a:endParaRPr lang="en-NG"/>
        </a:p>
      </dgm:t>
    </dgm:pt>
    <dgm:pt modelId="{0D7207E2-8B5E-42E8-84E7-DFEA1B33BB34}" type="sibTrans" cxnId="{D6D4D84B-F927-4886-9CC9-8EB55195E40F}">
      <dgm:prSet/>
      <dgm:spPr/>
      <dgm:t>
        <a:bodyPr/>
        <a:lstStyle/>
        <a:p>
          <a:endParaRPr lang="en-NG"/>
        </a:p>
      </dgm:t>
    </dgm:pt>
    <dgm:pt modelId="{20EF6CF5-8565-4381-90B0-AE7AB75979BA}">
      <dgm:prSet/>
      <dgm:spPr/>
      <dgm:t>
        <a:bodyPr/>
        <a:lstStyle/>
        <a:p>
          <a:r>
            <a:rPr lang="en-US"/>
            <a:t>Scrape data from web sources</a:t>
          </a:r>
          <a:endParaRPr lang="en-NG"/>
        </a:p>
      </dgm:t>
    </dgm:pt>
    <dgm:pt modelId="{3B362DC4-1877-4CE3-8C40-31CCE8865805}" type="parTrans" cxnId="{16634046-14F7-4096-B91B-942D3BA00171}">
      <dgm:prSet/>
      <dgm:spPr/>
      <dgm:t>
        <a:bodyPr/>
        <a:lstStyle/>
        <a:p>
          <a:endParaRPr lang="en-NG"/>
        </a:p>
      </dgm:t>
    </dgm:pt>
    <dgm:pt modelId="{192E3F9C-92E5-48BB-9C0B-713C78097CDE}" type="sibTrans" cxnId="{16634046-14F7-4096-B91B-942D3BA00171}">
      <dgm:prSet/>
      <dgm:spPr/>
      <dgm:t>
        <a:bodyPr/>
        <a:lstStyle/>
        <a:p>
          <a:endParaRPr lang="en-NG"/>
        </a:p>
      </dgm:t>
    </dgm:pt>
    <dgm:pt modelId="{87E4EE38-05CF-42C0-B4E6-56A75F53CF32}">
      <dgm:prSet/>
      <dgm:spPr/>
      <dgm:t>
        <a:bodyPr/>
        <a:lstStyle/>
        <a:p>
          <a:r>
            <a:rPr lang="en-NG"/>
            <a:t>Compile initial dataset</a:t>
          </a:r>
        </a:p>
      </dgm:t>
    </dgm:pt>
    <dgm:pt modelId="{CC6003C1-0D0C-4B8D-B96D-F654F26BF2BF}" type="parTrans" cxnId="{2F1F5544-56F7-4BA2-9860-C64175DBF8B1}">
      <dgm:prSet/>
      <dgm:spPr/>
      <dgm:t>
        <a:bodyPr/>
        <a:lstStyle/>
        <a:p>
          <a:endParaRPr lang="en-NG"/>
        </a:p>
      </dgm:t>
    </dgm:pt>
    <dgm:pt modelId="{04C6CD04-B581-49DD-8478-E1BC7CADA899}" type="sibTrans" cxnId="{2F1F5544-56F7-4BA2-9860-C64175DBF8B1}">
      <dgm:prSet/>
      <dgm:spPr/>
      <dgm:t>
        <a:bodyPr/>
        <a:lstStyle/>
        <a:p>
          <a:endParaRPr lang="en-NG"/>
        </a:p>
      </dgm:t>
    </dgm:pt>
    <dgm:pt modelId="{6BC73FAC-55FF-4048-A10F-C9CC4B355AAC}" type="pres">
      <dgm:prSet presAssocID="{392DC8DF-0B52-4956-8B70-69FAF7C8C321}" presName="Name0" presStyleCnt="0">
        <dgm:presLayoutVars>
          <dgm:dir/>
          <dgm:resizeHandles val="exact"/>
        </dgm:presLayoutVars>
      </dgm:prSet>
      <dgm:spPr/>
    </dgm:pt>
    <dgm:pt modelId="{0FB7E91B-4827-4D2F-977D-2AE979D2DDA6}" type="pres">
      <dgm:prSet presAssocID="{5832D181-60B0-4E73-B627-7EF8EE9B2357}" presName="node" presStyleLbl="node1" presStyleIdx="0" presStyleCnt="5">
        <dgm:presLayoutVars>
          <dgm:bulletEnabled val="1"/>
        </dgm:presLayoutVars>
      </dgm:prSet>
      <dgm:spPr/>
    </dgm:pt>
    <dgm:pt modelId="{418526BF-9FD0-4142-9342-91B808A3D71E}" type="pres">
      <dgm:prSet presAssocID="{51CE7507-9A87-451A-A9CD-120E11CB04EB}" presName="sibTrans" presStyleLbl="sibTrans2D1" presStyleIdx="0" presStyleCnt="4"/>
      <dgm:spPr/>
    </dgm:pt>
    <dgm:pt modelId="{5F3DFD37-484D-4B51-B0D9-64DCC18C752A}" type="pres">
      <dgm:prSet presAssocID="{51CE7507-9A87-451A-A9CD-120E11CB04EB}" presName="connectorText" presStyleLbl="sibTrans2D1" presStyleIdx="0" presStyleCnt="4"/>
      <dgm:spPr/>
    </dgm:pt>
    <dgm:pt modelId="{C72B5743-E8E9-410A-9152-23B7310E38F5}" type="pres">
      <dgm:prSet presAssocID="{88ACE4E4-81D4-4825-9CEC-83CE7463C4D5}" presName="node" presStyleLbl="node1" presStyleIdx="1" presStyleCnt="5">
        <dgm:presLayoutVars>
          <dgm:bulletEnabled val="1"/>
        </dgm:presLayoutVars>
      </dgm:prSet>
      <dgm:spPr/>
    </dgm:pt>
    <dgm:pt modelId="{BD197B31-9D0E-44A5-9DC5-6B0DD5737B74}" type="pres">
      <dgm:prSet presAssocID="{3796D860-8B91-4698-9FB0-7A0F364DEA11}" presName="sibTrans" presStyleLbl="sibTrans2D1" presStyleIdx="1" presStyleCnt="4"/>
      <dgm:spPr/>
    </dgm:pt>
    <dgm:pt modelId="{F9804608-AB27-443C-A679-0C9B3BDF46C4}" type="pres">
      <dgm:prSet presAssocID="{3796D860-8B91-4698-9FB0-7A0F364DEA11}" presName="connectorText" presStyleLbl="sibTrans2D1" presStyleIdx="1" presStyleCnt="4"/>
      <dgm:spPr/>
    </dgm:pt>
    <dgm:pt modelId="{E3DE66D0-8FD0-45BB-B198-16E93B40740F}" type="pres">
      <dgm:prSet presAssocID="{306C379A-6F34-4D95-8C1E-431DB15D1A5D}" presName="node" presStyleLbl="node1" presStyleIdx="2" presStyleCnt="5">
        <dgm:presLayoutVars>
          <dgm:bulletEnabled val="1"/>
        </dgm:presLayoutVars>
      </dgm:prSet>
      <dgm:spPr/>
    </dgm:pt>
    <dgm:pt modelId="{21975D72-F82B-44F7-9859-7F10840807E9}" type="pres">
      <dgm:prSet presAssocID="{0D7207E2-8B5E-42E8-84E7-DFEA1B33BB34}" presName="sibTrans" presStyleLbl="sibTrans2D1" presStyleIdx="2" presStyleCnt="4"/>
      <dgm:spPr/>
    </dgm:pt>
    <dgm:pt modelId="{7DDC2DFE-C1D3-4FD2-97D7-400F325DFCDE}" type="pres">
      <dgm:prSet presAssocID="{0D7207E2-8B5E-42E8-84E7-DFEA1B33BB34}" presName="connectorText" presStyleLbl="sibTrans2D1" presStyleIdx="2" presStyleCnt="4"/>
      <dgm:spPr/>
    </dgm:pt>
    <dgm:pt modelId="{D5059987-31CB-45A9-A751-2C1F51E0A508}" type="pres">
      <dgm:prSet presAssocID="{20EF6CF5-8565-4381-90B0-AE7AB75979BA}" presName="node" presStyleLbl="node1" presStyleIdx="3" presStyleCnt="5">
        <dgm:presLayoutVars>
          <dgm:bulletEnabled val="1"/>
        </dgm:presLayoutVars>
      </dgm:prSet>
      <dgm:spPr/>
    </dgm:pt>
    <dgm:pt modelId="{DBB3ADA1-34B7-4BFF-8A4E-E9062ACEE128}" type="pres">
      <dgm:prSet presAssocID="{192E3F9C-92E5-48BB-9C0B-713C78097CDE}" presName="sibTrans" presStyleLbl="sibTrans2D1" presStyleIdx="3" presStyleCnt="4"/>
      <dgm:spPr/>
    </dgm:pt>
    <dgm:pt modelId="{B86CB85D-8DB0-44A5-B789-3488CDBABC6F}" type="pres">
      <dgm:prSet presAssocID="{192E3F9C-92E5-48BB-9C0B-713C78097CDE}" presName="connectorText" presStyleLbl="sibTrans2D1" presStyleIdx="3" presStyleCnt="4"/>
      <dgm:spPr/>
    </dgm:pt>
    <dgm:pt modelId="{3F121A8B-41F0-40C0-809A-879AC1A20D3E}" type="pres">
      <dgm:prSet presAssocID="{87E4EE38-05CF-42C0-B4E6-56A75F53CF32}" presName="node" presStyleLbl="node1" presStyleIdx="4" presStyleCnt="5">
        <dgm:presLayoutVars>
          <dgm:bulletEnabled val="1"/>
        </dgm:presLayoutVars>
      </dgm:prSet>
      <dgm:spPr/>
    </dgm:pt>
  </dgm:ptLst>
  <dgm:cxnLst>
    <dgm:cxn modelId="{015C162B-425E-450C-9137-41599B6A1D21}" type="presOf" srcId="{51CE7507-9A87-451A-A9CD-120E11CB04EB}" destId="{418526BF-9FD0-4142-9342-91B808A3D71E}" srcOrd="0" destOrd="0" presId="urn:microsoft.com/office/officeart/2005/8/layout/process1"/>
    <dgm:cxn modelId="{F3BB5F2E-BE65-4908-A139-CBA5A33AB5B3}" type="presOf" srcId="{192E3F9C-92E5-48BB-9C0B-713C78097CDE}" destId="{B86CB85D-8DB0-44A5-B789-3488CDBABC6F}" srcOrd="1" destOrd="0" presId="urn:microsoft.com/office/officeart/2005/8/layout/process1"/>
    <dgm:cxn modelId="{2F1F5544-56F7-4BA2-9860-C64175DBF8B1}" srcId="{392DC8DF-0B52-4956-8B70-69FAF7C8C321}" destId="{87E4EE38-05CF-42C0-B4E6-56A75F53CF32}" srcOrd="4" destOrd="0" parTransId="{CC6003C1-0D0C-4B8D-B96D-F654F26BF2BF}" sibTransId="{04C6CD04-B581-49DD-8478-E1BC7CADA899}"/>
    <dgm:cxn modelId="{16634046-14F7-4096-B91B-942D3BA00171}" srcId="{392DC8DF-0B52-4956-8B70-69FAF7C8C321}" destId="{20EF6CF5-8565-4381-90B0-AE7AB75979BA}" srcOrd="3" destOrd="0" parTransId="{3B362DC4-1877-4CE3-8C40-31CCE8865805}" sibTransId="{192E3F9C-92E5-48BB-9C0B-713C78097CDE}"/>
    <dgm:cxn modelId="{FACCE448-6BC5-4253-9CE3-442182EB60E3}" type="presOf" srcId="{0D7207E2-8B5E-42E8-84E7-DFEA1B33BB34}" destId="{21975D72-F82B-44F7-9859-7F10840807E9}" srcOrd="0" destOrd="0" presId="urn:microsoft.com/office/officeart/2005/8/layout/process1"/>
    <dgm:cxn modelId="{D6D4D84B-F927-4886-9CC9-8EB55195E40F}" srcId="{392DC8DF-0B52-4956-8B70-69FAF7C8C321}" destId="{306C379A-6F34-4D95-8C1E-431DB15D1A5D}" srcOrd="2" destOrd="0" parTransId="{2405842E-EA5D-4002-96D0-2CB4A857BBEB}" sibTransId="{0D7207E2-8B5E-42E8-84E7-DFEA1B33BB34}"/>
    <dgm:cxn modelId="{FD96EE4C-2F07-4A02-B5D6-C53472261252}" srcId="{392DC8DF-0B52-4956-8B70-69FAF7C8C321}" destId="{88ACE4E4-81D4-4825-9CEC-83CE7463C4D5}" srcOrd="1" destOrd="0" parTransId="{972C294A-D9B5-4374-93BF-ECF872DBDF44}" sibTransId="{3796D860-8B91-4698-9FB0-7A0F364DEA11}"/>
    <dgm:cxn modelId="{2066DB92-B4DA-44E7-AFD2-DD2B23B1472E}" type="presOf" srcId="{5832D181-60B0-4E73-B627-7EF8EE9B2357}" destId="{0FB7E91B-4827-4D2F-977D-2AE979D2DDA6}" srcOrd="0" destOrd="0" presId="urn:microsoft.com/office/officeart/2005/8/layout/process1"/>
    <dgm:cxn modelId="{A5B5D096-3AB5-494D-8E12-041C3BD8DB88}" type="presOf" srcId="{0D7207E2-8B5E-42E8-84E7-DFEA1B33BB34}" destId="{7DDC2DFE-C1D3-4FD2-97D7-400F325DFCDE}" srcOrd="1" destOrd="0" presId="urn:microsoft.com/office/officeart/2005/8/layout/process1"/>
    <dgm:cxn modelId="{C2C11E9B-DCE1-49A9-9F39-2677E1469EB5}" type="presOf" srcId="{3796D860-8B91-4698-9FB0-7A0F364DEA11}" destId="{BD197B31-9D0E-44A5-9DC5-6B0DD5737B74}" srcOrd="0" destOrd="0" presId="urn:microsoft.com/office/officeart/2005/8/layout/process1"/>
    <dgm:cxn modelId="{6B8BCBA2-630F-4530-B1C2-0606B0905886}" type="presOf" srcId="{392DC8DF-0B52-4956-8B70-69FAF7C8C321}" destId="{6BC73FAC-55FF-4048-A10F-C9CC4B355AAC}" srcOrd="0" destOrd="0" presId="urn:microsoft.com/office/officeart/2005/8/layout/process1"/>
    <dgm:cxn modelId="{49BDF7A9-96E5-421C-BE45-9010FC851C8E}" type="presOf" srcId="{51CE7507-9A87-451A-A9CD-120E11CB04EB}" destId="{5F3DFD37-484D-4B51-B0D9-64DCC18C752A}" srcOrd="1" destOrd="0" presId="urn:microsoft.com/office/officeart/2005/8/layout/process1"/>
    <dgm:cxn modelId="{286F0CB7-220A-4478-BDCD-BA7B65E10958}" type="presOf" srcId="{87E4EE38-05CF-42C0-B4E6-56A75F53CF32}" destId="{3F121A8B-41F0-40C0-809A-879AC1A20D3E}" srcOrd="0" destOrd="0" presId="urn:microsoft.com/office/officeart/2005/8/layout/process1"/>
    <dgm:cxn modelId="{8729D1B9-8558-4E2E-87C7-839860BBDDAD}" type="presOf" srcId="{88ACE4E4-81D4-4825-9CEC-83CE7463C4D5}" destId="{C72B5743-E8E9-410A-9152-23B7310E38F5}" srcOrd="0" destOrd="0" presId="urn:microsoft.com/office/officeart/2005/8/layout/process1"/>
    <dgm:cxn modelId="{DFE330C5-CEFC-41EF-B846-5BD5370FFD9E}" type="presOf" srcId="{306C379A-6F34-4D95-8C1E-431DB15D1A5D}" destId="{E3DE66D0-8FD0-45BB-B198-16E93B40740F}" srcOrd="0" destOrd="0" presId="urn:microsoft.com/office/officeart/2005/8/layout/process1"/>
    <dgm:cxn modelId="{BF1271D5-0029-4305-A0B5-F749007CB86E}" type="presOf" srcId="{192E3F9C-92E5-48BB-9C0B-713C78097CDE}" destId="{DBB3ADA1-34B7-4BFF-8A4E-E9062ACEE128}" srcOrd="0" destOrd="0" presId="urn:microsoft.com/office/officeart/2005/8/layout/process1"/>
    <dgm:cxn modelId="{82195EF8-60D9-4688-BDB7-AA1E4151F035}" type="presOf" srcId="{3796D860-8B91-4698-9FB0-7A0F364DEA11}" destId="{F9804608-AB27-443C-A679-0C9B3BDF46C4}" srcOrd="1" destOrd="0" presId="urn:microsoft.com/office/officeart/2005/8/layout/process1"/>
    <dgm:cxn modelId="{75FAE4FA-57E1-474D-8D27-5B4930EF40EF}" srcId="{392DC8DF-0B52-4956-8B70-69FAF7C8C321}" destId="{5832D181-60B0-4E73-B627-7EF8EE9B2357}" srcOrd="0" destOrd="0" parTransId="{409FCA08-C87F-4D98-8F8A-71531628B4CD}" sibTransId="{51CE7507-9A87-451A-A9CD-120E11CB04EB}"/>
    <dgm:cxn modelId="{1E6E48FC-6B5F-42B1-B769-DC1A3824897D}" type="presOf" srcId="{20EF6CF5-8565-4381-90B0-AE7AB75979BA}" destId="{D5059987-31CB-45A9-A751-2C1F51E0A508}" srcOrd="0" destOrd="0" presId="urn:microsoft.com/office/officeart/2005/8/layout/process1"/>
    <dgm:cxn modelId="{CC78F015-4662-4F76-B92F-F8C837C7027F}" type="presParOf" srcId="{6BC73FAC-55FF-4048-A10F-C9CC4B355AAC}" destId="{0FB7E91B-4827-4D2F-977D-2AE979D2DDA6}" srcOrd="0" destOrd="0" presId="urn:microsoft.com/office/officeart/2005/8/layout/process1"/>
    <dgm:cxn modelId="{8BB33930-42E3-4A11-B885-C45E84D20289}" type="presParOf" srcId="{6BC73FAC-55FF-4048-A10F-C9CC4B355AAC}" destId="{418526BF-9FD0-4142-9342-91B808A3D71E}" srcOrd="1" destOrd="0" presId="urn:microsoft.com/office/officeart/2005/8/layout/process1"/>
    <dgm:cxn modelId="{D7CDFA1A-0B6D-4F28-8752-5EE29785AF7F}" type="presParOf" srcId="{418526BF-9FD0-4142-9342-91B808A3D71E}" destId="{5F3DFD37-484D-4B51-B0D9-64DCC18C752A}" srcOrd="0" destOrd="0" presId="urn:microsoft.com/office/officeart/2005/8/layout/process1"/>
    <dgm:cxn modelId="{5EBFF1B2-0449-4D6F-8A48-8435BDE67BDE}" type="presParOf" srcId="{6BC73FAC-55FF-4048-A10F-C9CC4B355AAC}" destId="{C72B5743-E8E9-410A-9152-23B7310E38F5}" srcOrd="2" destOrd="0" presId="urn:microsoft.com/office/officeart/2005/8/layout/process1"/>
    <dgm:cxn modelId="{4B3549C9-2737-4434-AC7C-990EC19C2F98}" type="presParOf" srcId="{6BC73FAC-55FF-4048-A10F-C9CC4B355AAC}" destId="{BD197B31-9D0E-44A5-9DC5-6B0DD5737B74}" srcOrd="3" destOrd="0" presId="urn:microsoft.com/office/officeart/2005/8/layout/process1"/>
    <dgm:cxn modelId="{8A4A4B52-FBC5-4468-B017-0BAC68A6090B}" type="presParOf" srcId="{BD197B31-9D0E-44A5-9DC5-6B0DD5737B74}" destId="{F9804608-AB27-443C-A679-0C9B3BDF46C4}" srcOrd="0" destOrd="0" presId="urn:microsoft.com/office/officeart/2005/8/layout/process1"/>
    <dgm:cxn modelId="{832B9433-E027-45F8-AE00-016F3825C35D}" type="presParOf" srcId="{6BC73FAC-55FF-4048-A10F-C9CC4B355AAC}" destId="{E3DE66D0-8FD0-45BB-B198-16E93B40740F}" srcOrd="4" destOrd="0" presId="urn:microsoft.com/office/officeart/2005/8/layout/process1"/>
    <dgm:cxn modelId="{0366DB7C-23E7-4910-9047-058410EA71E0}" type="presParOf" srcId="{6BC73FAC-55FF-4048-A10F-C9CC4B355AAC}" destId="{21975D72-F82B-44F7-9859-7F10840807E9}" srcOrd="5" destOrd="0" presId="urn:microsoft.com/office/officeart/2005/8/layout/process1"/>
    <dgm:cxn modelId="{6473BBF1-911C-4667-8668-018C028E8140}" type="presParOf" srcId="{21975D72-F82B-44F7-9859-7F10840807E9}" destId="{7DDC2DFE-C1D3-4FD2-97D7-400F325DFCDE}" srcOrd="0" destOrd="0" presId="urn:microsoft.com/office/officeart/2005/8/layout/process1"/>
    <dgm:cxn modelId="{A7F7ED30-0F29-44D0-A2A4-B6111F85532B}" type="presParOf" srcId="{6BC73FAC-55FF-4048-A10F-C9CC4B355AAC}" destId="{D5059987-31CB-45A9-A751-2C1F51E0A508}" srcOrd="6" destOrd="0" presId="urn:microsoft.com/office/officeart/2005/8/layout/process1"/>
    <dgm:cxn modelId="{77821A45-50E4-4944-AAC2-EA097215B2C7}" type="presParOf" srcId="{6BC73FAC-55FF-4048-A10F-C9CC4B355AAC}" destId="{DBB3ADA1-34B7-4BFF-8A4E-E9062ACEE128}" srcOrd="7" destOrd="0" presId="urn:microsoft.com/office/officeart/2005/8/layout/process1"/>
    <dgm:cxn modelId="{9B7DA4FF-2E51-4068-A957-D14A827BDD68}" type="presParOf" srcId="{DBB3ADA1-34B7-4BFF-8A4E-E9062ACEE128}" destId="{B86CB85D-8DB0-44A5-B789-3488CDBABC6F}" srcOrd="0" destOrd="0" presId="urn:microsoft.com/office/officeart/2005/8/layout/process1"/>
    <dgm:cxn modelId="{9A6B0C77-1680-48DB-B506-359552993E21}" type="presParOf" srcId="{6BC73FAC-55FF-4048-A10F-C9CC4B355AAC}" destId="{3F121A8B-41F0-40C0-809A-879AC1A20D3E}"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262F32FE-79E1-4036-8C51-28F62F8AF07A}" type="doc">
      <dgm:prSet loTypeId="urn:microsoft.com/office/officeart/2005/8/layout/bProcess3" loCatId="process" qsTypeId="urn:microsoft.com/office/officeart/2005/8/quickstyle/3d1" qsCatId="3D" csTypeId="urn:microsoft.com/office/officeart/2005/8/colors/accent1_5" csCatId="accent1" phldr="1"/>
      <dgm:spPr/>
      <dgm:t>
        <a:bodyPr/>
        <a:lstStyle/>
        <a:p>
          <a:endParaRPr lang="en-NG"/>
        </a:p>
      </dgm:t>
    </dgm:pt>
    <dgm:pt modelId="{69ECB855-4FB8-4493-83F7-1EB490484248}">
      <dgm:prSet phldrT="[Text]"/>
      <dgm:spPr/>
      <dgm:t>
        <a:bodyPr/>
        <a:lstStyle/>
        <a:p>
          <a:r>
            <a:rPr lang="en-US" dirty="0"/>
            <a:t>Access SpaceX REST API endpoints</a:t>
          </a:r>
          <a:endParaRPr lang="en-NG" dirty="0"/>
        </a:p>
      </dgm:t>
    </dgm:pt>
    <dgm:pt modelId="{5EBAC141-EA13-4F0E-AF20-2EB49C805CD8}" type="parTrans" cxnId="{E8963DA9-7273-4DF0-ADC6-A7361E8BCD25}">
      <dgm:prSet/>
      <dgm:spPr/>
      <dgm:t>
        <a:bodyPr/>
        <a:lstStyle/>
        <a:p>
          <a:endParaRPr lang="en-NG"/>
        </a:p>
      </dgm:t>
    </dgm:pt>
    <dgm:pt modelId="{F3410EB3-D92B-4BF9-A303-C54AEF07B7CD}" type="sibTrans" cxnId="{E8963DA9-7273-4DF0-ADC6-A7361E8BCD25}">
      <dgm:prSet>
        <dgm:style>
          <a:lnRef idx="3">
            <a:schemeClr val="accent2"/>
          </a:lnRef>
          <a:fillRef idx="0">
            <a:schemeClr val="accent2"/>
          </a:fillRef>
          <a:effectRef idx="2">
            <a:schemeClr val="accent2"/>
          </a:effectRef>
          <a:fontRef idx="minor">
            <a:schemeClr val="tx1"/>
          </a:fontRef>
        </dgm:style>
      </dgm:prSet>
      <dgm:spPr/>
      <dgm:t>
        <a:bodyPr/>
        <a:lstStyle/>
        <a:p>
          <a:endParaRPr lang="en-NG"/>
        </a:p>
      </dgm:t>
    </dgm:pt>
    <dgm:pt modelId="{383BCED2-7F3E-4675-8AF9-0E684039C314}">
      <dgm:prSet/>
      <dgm:spPr/>
      <dgm:t>
        <a:bodyPr/>
        <a:lstStyle/>
        <a:p>
          <a:r>
            <a:rPr lang="en-US"/>
            <a:t>Perform GET requests for launch data</a:t>
          </a:r>
          <a:endParaRPr lang="en-NG"/>
        </a:p>
      </dgm:t>
    </dgm:pt>
    <dgm:pt modelId="{2C3BB8A0-B607-4639-ABFB-661C64E71371}" type="parTrans" cxnId="{CB92D142-051C-4DEE-A709-280A034E9352}">
      <dgm:prSet/>
      <dgm:spPr/>
      <dgm:t>
        <a:bodyPr/>
        <a:lstStyle/>
        <a:p>
          <a:endParaRPr lang="en-NG"/>
        </a:p>
      </dgm:t>
    </dgm:pt>
    <dgm:pt modelId="{C6C52AFA-8BC6-4981-9050-933DB6F8AD62}" type="sibTrans" cxnId="{CB92D142-051C-4DEE-A709-280A034E9352}">
      <dgm:prSet>
        <dgm:style>
          <a:lnRef idx="3">
            <a:schemeClr val="accent2"/>
          </a:lnRef>
          <a:fillRef idx="0">
            <a:schemeClr val="accent2"/>
          </a:fillRef>
          <a:effectRef idx="2">
            <a:schemeClr val="accent2"/>
          </a:effectRef>
          <a:fontRef idx="minor">
            <a:schemeClr val="tx1"/>
          </a:fontRef>
        </dgm:style>
      </dgm:prSet>
      <dgm:spPr/>
      <dgm:t>
        <a:bodyPr/>
        <a:lstStyle/>
        <a:p>
          <a:endParaRPr lang="en-NG"/>
        </a:p>
      </dgm:t>
    </dgm:pt>
    <dgm:pt modelId="{E1B2A0FC-EE90-415E-A97E-D93DC6C90DDB}">
      <dgm:prSet/>
      <dgm:spPr/>
      <dgm:t>
        <a:bodyPr/>
        <a:lstStyle/>
        <a:p>
          <a:r>
            <a:rPr lang="en-NG"/>
            <a:t>Extract JSON formatted results</a:t>
          </a:r>
        </a:p>
      </dgm:t>
    </dgm:pt>
    <dgm:pt modelId="{F06E90BA-DAB9-4B53-B81E-8988AD83C345}" type="parTrans" cxnId="{A702E3A2-D6A2-4C49-8B4D-C1B442289984}">
      <dgm:prSet/>
      <dgm:spPr/>
      <dgm:t>
        <a:bodyPr/>
        <a:lstStyle/>
        <a:p>
          <a:endParaRPr lang="en-NG"/>
        </a:p>
      </dgm:t>
    </dgm:pt>
    <dgm:pt modelId="{CD4339BE-CD62-4A4B-B7BF-6745DC5EB33E}" type="sibTrans" cxnId="{A702E3A2-D6A2-4C49-8B4D-C1B442289984}">
      <dgm:prSet>
        <dgm:style>
          <a:lnRef idx="3">
            <a:schemeClr val="accent2"/>
          </a:lnRef>
          <a:fillRef idx="0">
            <a:schemeClr val="accent2"/>
          </a:fillRef>
          <a:effectRef idx="2">
            <a:schemeClr val="accent2"/>
          </a:effectRef>
          <a:fontRef idx="minor">
            <a:schemeClr val="tx1"/>
          </a:fontRef>
        </dgm:style>
      </dgm:prSet>
      <dgm:spPr/>
      <dgm:t>
        <a:bodyPr/>
        <a:lstStyle/>
        <a:p>
          <a:endParaRPr lang="en-NG"/>
        </a:p>
      </dgm:t>
    </dgm:pt>
    <dgm:pt modelId="{C4B51DBE-E318-40BA-A29C-FBF02CE62D42}">
      <dgm:prSet/>
      <dgm:spPr/>
      <dgm:t>
        <a:bodyPr/>
        <a:lstStyle/>
        <a:p>
          <a:r>
            <a:rPr lang="en-US" dirty="0"/>
            <a:t>Normalize JSON data into flat tables</a:t>
          </a:r>
          <a:endParaRPr lang="en-NG" dirty="0"/>
        </a:p>
      </dgm:t>
    </dgm:pt>
    <dgm:pt modelId="{10045472-D397-419A-AF31-DA7B3E29FB08}" type="parTrans" cxnId="{B10515F8-6AE5-4428-807E-E815EA279A32}">
      <dgm:prSet/>
      <dgm:spPr/>
      <dgm:t>
        <a:bodyPr/>
        <a:lstStyle/>
        <a:p>
          <a:endParaRPr lang="en-NG"/>
        </a:p>
      </dgm:t>
    </dgm:pt>
    <dgm:pt modelId="{F0C150E3-09AA-40E5-A042-AE15B76C7D5A}" type="sibTrans" cxnId="{B10515F8-6AE5-4428-807E-E815EA279A32}">
      <dgm:prSet/>
      <dgm:spPr/>
      <dgm:t>
        <a:bodyPr/>
        <a:lstStyle/>
        <a:p>
          <a:endParaRPr lang="en-NG"/>
        </a:p>
      </dgm:t>
    </dgm:pt>
    <dgm:pt modelId="{337BEE03-968C-406A-A04F-D6D80D098207}" type="pres">
      <dgm:prSet presAssocID="{262F32FE-79E1-4036-8C51-28F62F8AF07A}" presName="Name0" presStyleCnt="0">
        <dgm:presLayoutVars>
          <dgm:dir/>
          <dgm:resizeHandles val="exact"/>
        </dgm:presLayoutVars>
      </dgm:prSet>
      <dgm:spPr/>
    </dgm:pt>
    <dgm:pt modelId="{025F6C4E-DD2C-439D-8AA7-65C0EC5625A6}" type="pres">
      <dgm:prSet presAssocID="{69ECB855-4FB8-4493-83F7-1EB490484248}" presName="node" presStyleLbl="node1" presStyleIdx="0" presStyleCnt="4">
        <dgm:presLayoutVars>
          <dgm:bulletEnabled val="1"/>
        </dgm:presLayoutVars>
      </dgm:prSet>
      <dgm:spPr/>
    </dgm:pt>
    <dgm:pt modelId="{618061ED-7C96-4745-90B1-472A476F176D}" type="pres">
      <dgm:prSet presAssocID="{F3410EB3-D92B-4BF9-A303-C54AEF07B7CD}" presName="sibTrans" presStyleLbl="sibTrans1D1" presStyleIdx="0" presStyleCnt="3"/>
      <dgm:spPr/>
    </dgm:pt>
    <dgm:pt modelId="{BB2D0577-7FC6-489A-9F6B-0A97A9CB7F2D}" type="pres">
      <dgm:prSet presAssocID="{F3410EB3-D92B-4BF9-A303-C54AEF07B7CD}" presName="connectorText" presStyleLbl="sibTrans1D1" presStyleIdx="0" presStyleCnt="3"/>
      <dgm:spPr/>
    </dgm:pt>
    <dgm:pt modelId="{32DD4DEC-94A3-4D88-944F-6CE62F34FCC8}" type="pres">
      <dgm:prSet presAssocID="{383BCED2-7F3E-4675-8AF9-0E684039C314}" presName="node" presStyleLbl="node1" presStyleIdx="1" presStyleCnt="4">
        <dgm:presLayoutVars>
          <dgm:bulletEnabled val="1"/>
        </dgm:presLayoutVars>
      </dgm:prSet>
      <dgm:spPr/>
    </dgm:pt>
    <dgm:pt modelId="{78506778-2D9E-4E18-ADC2-E508F82B793E}" type="pres">
      <dgm:prSet presAssocID="{C6C52AFA-8BC6-4981-9050-933DB6F8AD62}" presName="sibTrans" presStyleLbl="sibTrans1D1" presStyleIdx="1" presStyleCnt="3"/>
      <dgm:spPr/>
    </dgm:pt>
    <dgm:pt modelId="{6EF947EA-A58A-48E1-A858-63DCC6C77A98}" type="pres">
      <dgm:prSet presAssocID="{C6C52AFA-8BC6-4981-9050-933DB6F8AD62}" presName="connectorText" presStyleLbl="sibTrans1D1" presStyleIdx="1" presStyleCnt="3"/>
      <dgm:spPr/>
    </dgm:pt>
    <dgm:pt modelId="{286441A8-77F3-4CAC-8E83-58CC3A884B82}" type="pres">
      <dgm:prSet presAssocID="{E1B2A0FC-EE90-415E-A97E-D93DC6C90DDB}" presName="node" presStyleLbl="node1" presStyleIdx="2" presStyleCnt="4">
        <dgm:presLayoutVars>
          <dgm:bulletEnabled val="1"/>
        </dgm:presLayoutVars>
      </dgm:prSet>
      <dgm:spPr/>
    </dgm:pt>
    <dgm:pt modelId="{7907A754-B978-4C7C-8577-CDF2C8C811D4}" type="pres">
      <dgm:prSet presAssocID="{CD4339BE-CD62-4A4B-B7BF-6745DC5EB33E}" presName="sibTrans" presStyleLbl="sibTrans1D1" presStyleIdx="2" presStyleCnt="3"/>
      <dgm:spPr/>
    </dgm:pt>
    <dgm:pt modelId="{4D022AD7-7AB1-493B-B25A-E91C9C045AEF}" type="pres">
      <dgm:prSet presAssocID="{CD4339BE-CD62-4A4B-B7BF-6745DC5EB33E}" presName="connectorText" presStyleLbl="sibTrans1D1" presStyleIdx="2" presStyleCnt="3"/>
      <dgm:spPr/>
    </dgm:pt>
    <dgm:pt modelId="{8AD13F3A-3727-4EEA-9D79-6430C1BED4BF}" type="pres">
      <dgm:prSet presAssocID="{C4B51DBE-E318-40BA-A29C-FBF02CE62D42}" presName="node" presStyleLbl="node1" presStyleIdx="3" presStyleCnt="4">
        <dgm:presLayoutVars>
          <dgm:bulletEnabled val="1"/>
        </dgm:presLayoutVars>
      </dgm:prSet>
      <dgm:spPr/>
    </dgm:pt>
  </dgm:ptLst>
  <dgm:cxnLst>
    <dgm:cxn modelId="{D7BC2E21-EC7E-4C59-A0D7-7CEA7DE0BBCD}" type="presOf" srcId="{C6C52AFA-8BC6-4981-9050-933DB6F8AD62}" destId="{6EF947EA-A58A-48E1-A858-63DCC6C77A98}" srcOrd="1" destOrd="0" presId="urn:microsoft.com/office/officeart/2005/8/layout/bProcess3"/>
    <dgm:cxn modelId="{C0908C3B-203A-4EEC-AFA1-613E2681C61C}" type="presOf" srcId="{E1B2A0FC-EE90-415E-A97E-D93DC6C90DDB}" destId="{286441A8-77F3-4CAC-8E83-58CC3A884B82}" srcOrd="0" destOrd="0" presId="urn:microsoft.com/office/officeart/2005/8/layout/bProcess3"/>
    <dgm:cxn modelId="{DCFE853E-C365-4CAA-8298-DD4B490B45B0}" type="presOf" srcId="{F3410EB3-D92B-4BF9-A303-C54AEF07B7CD}" destId="{BB2D0577-7FC6-489A-9F6B-0A97A9CB7F2D}" srcOrd="1" destOrd="0" presId="urn:microsoft.com/office/officeart/2005/8/layout/bProcess3"/>
    <dgm:cxn modelId="{2D34F45E-3E86-4BBB-BEE3-5044C6D3B11A}" type="presOf" srcId="{C6C52AFA-8BC6-4981-9050-933DB6F8AD62}" destId="{78506778-2D9E-4E18-ADC2-E508F82B793E}" srcOrd="0" destOrd="0" presId="urn:microsoft.com/office/officeart/2005/8/layout/bProcess3"/>
    <dgm:cxn modelId="{CB92D142-051C-4DEE-A709-280A034E9352}" srcId="{262F32FE-79E1-4036-8C51-28F62F8AF07A}" destId="{383BCED2-7F3E-4675-8AF9-0E684039C314}" srcOrd="1" destOrd="0" parTransId="{2C3BB8A0-B607-4639-ABFB-661C64E71371}" sibTransId="{C6C52AFA-8BC6-4981-9050-933DB6F8AD62}"/>
    <dgm:cxn modelId="{91CB8266-2BC1-4F97-9CC0-AC839F8B7563}" type="presOf" srcId="{69ECB855-4FB8-4493-83F7-1EB490484248}" destId="{025F6C4E-DD2C-439D-8AA7-65C0EC5625A6}" srcOrd="0" destOrd="0" presId="urn:microsoft.com/office/officeart/2005/8/layout/bProcess3"/>
    <dgm:cxn modelId="{AB1F516D-E4DD-48FA-A301-721226522918}" type="presOf" srcId="{262F32FE-79E1-4036-8C51-28F62F8AF07A}" destId="{337BEE03-968C-406A-A04F-D6D80D098207}" srcOrd="0" destOrd="0" presId="urn:microsoft.com/office/officeart/2005/8/layout/bProcess3"/>
    <dgm:cxn modelId="{BACD566F-4277-438C-B0E8-43B63E3A3DB2}" type="presOf" srcId="{383BCED2-7F3E-4675-8AF9-0E684039C314}" destId="{32DD4DEC-94A3-4D88-944F-6CE62F34FCC8}" srcOrd="0" destOrd="0" presId="urn:microsoft.com/office/officeart/2005/8/layout/bProcess3"/>
    <dgm:cxn modelId="{8E1C7288-687A-40FD-86E3-2E62923F1098}" type="presOf" srcId="{C4B51DBE-E318-40BA-A29C-FBF02CE62D42}" destId="{8AD13F3A-3727-4EEA-9D79-6430C1BED4BF}" srcOrd="0" destOrd="0" presId="urn:microsoft.com/office/officeart/2005/8/layout/bProcess3"/>
    <dgm:cxn modelId="{A702E3A2-D6A2-4C49-8B4D-C1B442289984}" srcId="{262F32FE-79E1-4036-8C51-28F62F8AF07A}" destId="{E1B2A0FC-EE90-415E-A97E-D93DC6C90DDB}" srcOrd="2" destOrd="0" parTransId="{F06E90BA-DAB9-4B53-B81E-8988AD83C345}" sibTransId="{CD4339BE-CD62-4A4B-B7BF-6745DC5EB33E}"/>
    <dgm:cxn modelId="{E8963DA9-7273-4DF0-ADC6-A7361E8BCD25}" srcId="{262F32FE-79E1-4036-8C51-28F62F8AF07A}" destId="{69ECB855-4FB8-4493-83F7-1EB490484248}" srcOrd="0" destOrd="0" parTransId="{5EBAC141-EA13-4F0E-AF20-2EB49C805CD8}" sibTransId="{F3410EB3-D92B-4BF9-A303-C54AEF07B7CD}"/>
    <dgm:cxn modelId="{B70E6CB5-4F1D-498E-A81C-DBD056C86277}" type="presOf" srcId="{CD4339BE-CD62-4A4B-B7BF-6745DC5EB33E}" destId="{7907A754-B978-4C7C-8577-CDF2C8C811D4}" srcOrd="0" destOrd="0" presId="urn:microsoft.com/office/officeart/2005/8/layout/bProcess3"/>
    <dgm:cxn modelId="{5BA76AC4-17FA-41AC-98E6-0C4A081E9BDA}" type="presOf" srcId="{CD4339BE-CD62-4A4B-B7BF-6745DC5EB33E}" destId="{4D022AD7-7AB1-493B-B25A-E91C9C045AEF}" srcOrd="1" destOrd="0" presId="urn:microsoft.com/office/officeart/2005/8/layout/bProcess3"/>
    <dgm:cxn modelId="{AA3846DE-1431-4A36-A1B1-A7F8639D5C8C}" type="presOf" srcId="{F3410EB3-D92B-4BF9-A303-C54AEF07B7CD}" destId="{618061ED-7C96-4745-90B1-472A476F176D}" srcOrd="0" destOrd="0" presId="urn:microsoft.com/office/officeart/2005/8/layout/bProcess3"/>
    <dgm:cxn modelId="{B10515F8-6AE5-4428-807E-E815EA279A32}" srcId="{262F32FE-79E1-4036-8C51-28F62F8AF07A}" destId="{C4B51DBE-E318-40BA-A29C-FBF02CE62D42}" srcOrd="3" destOrd="0" parTransId="{10045472-D397-419A-AF31-DA7B3E29FB08}" sibTransId="{F0C150E3-09AA-40E5-A042-AE15B76C7D5A}"/>
    <dgm:cxn modelId="{1457E2EE-3CD0-4ECB-AFDF-3893C0306229}" type="presParOf" srcId="{337BEE03-968C-406A-A04F-D6D80D098207}" destId="{025F6C4E-DD2C-439D-8AA7-65C0EC5625A6}" srcOrd="0" destOrd="0" presId="urn:microsoft.com/office/officeart/2005/8/layout/bProcess3"/>
    <dgm:cxn modelId="{318B1B9A-0CF2-4775-89F8-DC8916D506AD}" type="presParOf" srcId="{337BEE03-968C-406A-A04F-D6D80D098207}" destId="{618061ED-7C96-4745-90B1-472A476F176D}" srcOrd="1" destOrd="0" presId="urn:microsoft.com/office/officeart/2005/8/layout/bProcess3"/>
    <dgm:cxn modelId="{B5DDBB59-985B-4326-91A9-4570241B5285}" type="presParOf" srcId="{618061ED-7C96-4745-90B1-472A476F176D}" destId="{BB2D0577-7FC6-489A-9F6B-0A97A9CB7F2D}" srcOrd="0" destOrd="0" presId="urn:microsoft.com/office/officeart/2005/8/layout/bProcess3"/>
    <dgm:cxn modelId="{9949D50E-8393-4A25-A1B1-6B71776BB502}" type="presParOf" srcId="{337BEE03-968C-406A-A04F-D6D80D098207}" destId="{32DD4DEC-94A3-4D88-944F-6CE62F34FCC8}" srcOrd="2" destOrd="0" presId="urn:microsoft.com/office/officeart/2005/8/layout/bProcess3"/>
    <dgm:cxn modelId="{3DC7450D-1C0D-4169-920C-FEF3F1B7C3A4}" type="presParOf" srcId="{337BEE03-968C-406A-A04F-D6D80D098207}" destId="{78506778-2D9E-4E18-ADC2-E508F82B793E}" srcOrd="3" destOrd="0" presId="urn:microsoft.com/office/officeart/2005/8/layout/bProcess3"/>
    <dgm:cxn modelId="{C609E674-9E3C-4863-9859-BB9B5B872598}" type="presParOf" srcId="{78506778-2D9E-4E18-ADC2-E508F82B793E}" destId="{6EF947EA-A58A-48E1-A858-63DCC6C77A98}" srcOrd="0" destOrd="0" presId="urn:microsoft.com/office/officeart/2005/8/layout/bProcess3"/>
    <dgm:cxn modelId="{E3655E5A-51F2-4DC8-82C8-D8848EC61E93}" type="presParOf" srcId="{337BEE03-968C-406A-A04F-D6D80D098207}" destId="{286441A8-77F3-4CAC-8E83-58CC3A884B82}" srcOrd="4" destOrd="0" presId="urn:microsoft.com/office/officeart/2005/8/layout/bProcess3"/>
    <dgm:cxn modelId="{96078FB9-0ABB-4514-98C7-4EEF095A819F}" type="presParOf" srcId="{337BEE03-968C-406A-A04F-D6D80D098207}" destId="{7907A754-B978-4C7C-8577-CDF2C8C811D4}" srcOrd="5" destOrd="0" presId="urn:microsoft.com/office/officeart/2005/8/layout/bProcess3"/>
    <dgm:cxn modelId="{BAA0EB2C-69D3-4AD2-9A1F-A2B25C13772F}" type="presParOf" srcId="{7907A754-B978-4C7C-8577-CDF2C8C811D4}" destId="{4D022AD7-7AB1-493B-B25A-E91C9C045AEF}" srcOrd="0" destOrd="0" presId="urn:microsoft.com/office/officeart/2005/8/layout/bProcess3"/>
    <dgm:cxn modelId="{196CAD97-EE8B-4411-A30F-087973CCBE2E}" type="presParOf" srcId="{337BEE03-968C-406A-A04F-D6D80D098207}" destId="{8AD13F3A-3727-4EEA-9D79-6430C1BED4BF}" srcOrd="6"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62F32FE-79E1-4036-8C51-28F62F8AF07A}" type="doc">
      <dgm:prSet loTypeId="urn:microsoft.com/office/officeart/2005/8/layout/bProcess3" loCatId="process" qsTypeId="urn:microsoft.com/office/officeart/2005/8/quickstyle/3d1" qsCatId="3D" csTypeId="urn:microsoft.com/office/officeart/2005/8/colors/accent1_5" csCatId="accent1" phldr="1"/>
      <dgm:spPr/>
      <dgm:t>
        <a:bodyPr/>
        <a:lstStyle/>
        <a:p>
          <a:endParaRPr lang="en-NG"/>
        </a:p>
      </dgm:t>
    </dgm:pt>
    <dgm:pt modelId="{69ECB855-4FB8-4493-83F7-1EB490484248}">
      <dgm:prSet phldrT="[Text]"/>
      <dgm:spPr/>
      <dgm:t>
        <a:bodyPr/>
        <a:lstStyle/>
        <a:p>
          <a:r>
            <a:rPr lang="en-US" dirty="0"/>
            <a:t>Identify target web pages with launch data</a:t>
          </a:r>
          <a:endParaRPr lang="en-NG" dirty="0"/>
        </a:p>
      </dgm:t>
    </dgm:pt>
    <dgm:pt modelId="{5EBAC141-EA13-4F0E-AF20-2EB49C805CD8}" type="parTrans" cxnId="{E8963DA9-7273-4DF0-ADC6-A7361E8BCD25}">
      <dgm:prSet/>
      <dgm:spPr/>
      <dgm:t>
        <a:bodyPr/>
        <a:lstStyle/>
        <a:p>
          <a:endParaRPr lang="en-NG"/>
        </a:p>
      </dgm:t>
    </dgm:pt>
    <dgm:pt modelId="{F3410EB3-D92B-4BF9-A303-C54AEF07B7CD}" type="sibTrans" cxnId="{E8963DA9-7273-4DF0-ADC6-A7361E8BCD25}">
      <dgm:prSet>
        <dgm:style>
          <a:lnRef idx="3">
            <a:schemeClr val="accent2"/>
          </a:lnRef>
          <a:fillRef idx="0">
            <a:schemeClr val="accent2"/>
          </a:fillRef>
          <a:effectRef idx="2">
            <a:schemeClr val="accent2"/>
          </a:effectRef>
          <a:fontRef idx="minor">
            <a:schemeClr val="tx1"/>
          </a:fontRef>
        </dgm:style>
      </dgm:prSet>
      <dgm:spPr/>
      <dgm:t>
        <a:bodyPr/>
        <a:lstStyle/>
        <a:p>
          <a:endParaRPr lang="en-NG"/>
        </a:p>
      </dgm:t>
    </dgm:pt>
    <dgm:pt modelId="{6C3B5005-0660-41C3-ACC4-A6FD1F99B401}">
      <dgm:prSet/>
      <dgm:spPr/>
      <dgm:t>
        <a:bodyPr/>
        <a:lstStyle/>
        <a:p>
          <a:r>
            <a:rPr lang="en-US" dirty="0"/>
            <a:t>Utilize BeautifulSoup to parse HTML content</a:t>
          </a:r>
          <a:endParaRPr lang="en-NG" dirty="0"/>
        </a:p>
      </dgm:t>
    </dgm:pt>
    <dgm:pt modelId="{60B5EA13-2310-4A32-A49D-34231180FAA1}" type="parTrans" cxnId="{91F67991-8F12-454F-91DE-8964E0BE9475}">
      <dgm:prSet/>
      <dgm:spPr/>
      <dgm:t>
        <a:bodyPr/>
        <a:lstStyle/>
        <a:p>
          <a:endParaRPr lang="en-NG"/>
        </a:p>
      </dgm:t>
    </dgm:pt>
    <dgm:pt modelId="{46E43BA8-D949-444D-95A1-43E3DAB4F799}" type="sibTrans" cxnId="{91F67991-8F12-454F-91DE-8964E0BE9475}">
      <dgm:prSet>
        <dgm:style>
          <a:lnRef idx="3">
            <a:schemeClr val="accent2"/>
          </a:lnRef>
          <a:fillRef idx="0">
            <a:schemeClr val="accent2"/>
          </a:fillRef>
          <a:effectRef idx="2">
            <a:schemeClr val="accent2"/>
          </a:effectRef>
          <a:fontRef idx="minor">
            <a:schemeClr val="tx1"/>
          </a:fontRef>
        </dgm:style>
      </dgm:prSet>
      <dgm:spPr/>
      <dgm:t>
        <a:bodyPr/>
        <a:lstStyle/>
        <a:p>
          <a:endParaRPr lang="en-NG"/>
        </a:p>
      </dgm:t>
    </dgm:pt>
    <dgm:pt modelId="{BDE46B7C-7608-4E3F-9A25-49C8B44FC3B3}">
      <dgm:prSet/>
      <dgm:spPr/>
      <dgm:t>
        <a:bodyPr/>
        <a:lstStyle/>
        <a:p>
          <a:r>
            <a:rPr lang="en-NG" dirty="0"/>
            <a:t>Extract relevant table data</a:t>
          </a:r>
        </a:p>
      </dgm:t>
    </dgm:pt>
    <dgm:pt modelId="{C8BD8E77-DDE9-4416-B9A3-25D3C8FF1903}" type="parTrans" cxnId="{1B514A8F-6C97-4025-B292-4A574EB55FE7}">
      <dgm:prSet/>
      <dgm:spPr/>
      <dgm:t>
        <a:bodyPr/>
        <a:lstStyle/>
        <a:p>
          <a:endParaRPr lang="en-NG"/>
        </a:p>
      </dgm:t>
    </dgm:pt>
    <dgm:pt modelId="{6A02CD52-9455-4CA6-94AB-31754E3FE788}" type="sibTrans" cxnId="{1B514A8F-6C97-4025-B292-4A574EB55FE7}">
      <dgm:prSet>
        <dgm:style>
          <a:lnRef idx="3">
            <a:schemeClr val="accent2"/>
          </a:lnRef>
          <a:fillRef idx="0">
            <a:schemeClr val="accent2"/>
          </a:fillRef>
          <a:effectRef idx="2">
            <a:schemeClr val="accent2"/>
          </a:effectRef>
          <a:fontRef idx="minor">
            <a:schemeClr val="tx1"/>
          </a:fontRef>
        </dgm:style>
      </dgm:prSet>
      <dgm:spPr/>
      <dgm:t>
        <a:bodyPr/>
        <a:lstStyle/>
        <a:p>
          <a:endParaRPr lang="en-NG"/>
        </a:p>
      </dgm:t>
    </dgm:pt>
    <dgm:pt modelId="{9100AE19-22C3-46AF-A95D-9E84DEDC8429}">
      <dgm:prSet/>
      <dgm:spPr/>
      <dgm:t>
        <a:bodyPr/>
        <a:lstStyle/>
        <a:p>
          <a:r>
            <a:rPr lang="en-NG" dirty="0"/>
            <a:t>Convert HTML tables to DataFrame format</a:t>
          </a:r>
        </a:p>
      </dgm:t>
    </dgm:pt>
    <dgm:pt modelId="{404B839F-6F9C-4E73-B4BF-EA6A6AFECDA9}" type="parTrans" cxnId="{0E9A922D-9AFF-4183-940A-A884F62D1A9E}">
      <dgm:prSet/>
      <dgm:spPr/>
      <dgm:t>
        <a:bodyPr/>
        <a:lstStyle/>
        <a:p>
          <a:endParaRPr lang="en-NG"/>
        </a:p>
      </dgm:t>
    </dgm:pt>
    <dgm:pt modelId="{4175296B-8CD3-4402-9784-69AFD981F0C1}" type="sibTrans" cxnId="{0E9A922D-9AFF-4183-940A-A884F62D1A9E}">
      <dgm:prSet/>
      <dgm:spPr/>
      <dgm:t>
        <a:bodyPr/>
        <a:lstStyle/>
        <a:p>
          <a:endParaRPr lang="en-NG"/>
        </a:p>
      </dgm:t>
    </dgm:pt>
    <dgm:pt modelId="{337BEE03-968C-406A-A04F-D6D80D098207}" type="pres">
      <dgm:prSet presAssocID="{262F32FE-79E1-4036-8C51-28F62F8AF07A}" presName="Name0" presStyleCnt="0">
        <dgm:presLayoutVars>
          <dgm:dir/>
          <dgm:resizeHandles val="exact"/>
        </dgm:presLayoutVars>
      </dgm:prSet>
      <dgm:spPr/>
    </dgm:pt>
    <dgm:pt modelId="{025F6C4E-DD2C-439D-8AA7-65C0EC5625A6}" type="pres">
      <dgm:prSet presAssocID="{69ECB855-4FB8-4493-83F7-1EB490484248}" presName="node" presStyleLbl="node1" presStyleIdx="0" presStyleCnt="4">
        <dgm:presLayoutVars>
          <dgm:bulletEnabled val="1"/>
        </dgm:presLayoutVars>
      </dgm:prSet>
      <dgm:spPr/>
    </dgm:pt>
    <dgm:pt modelId="{618061ED-7C96-4745-90B1-472A476F176D}" type="pres">
      <dgm:prSet presAssocID="{F3410EB3-D92B-4BF9-A303-C54AEF07B7CD}" presName="sibTrans" presStyleLbl="sibTrans1D1" presStyleIdx="0" presStyleCnt="3"/>
      <dgm:spPr/>
    </dgm:pt>
    <dgm:pt modelId="{BB2D0577-7FC6-489A-9F6B-0A97A9CB7F2D}" type="pres">
      <dgm:prSet presAssocID="{F3410EB3-D92B-4BF9-A303-C54AEF07B7CD}" presName="connectorText" presStyleLbl="sibTrans1D1" presStyleIdx="0" presStyleCnt="3"/>
      <dgm:spPr/>
    </dgm:pt>
    <dgm:pt modelId="{99550C6A-0029-4B60-8407-DD5243C50389}" type="pres">
      <dgm:prSet presAssocID="{6C3B5005-0660-41C3-ACC4-A6FD1F99B401}" presName="node" presStyleLbl="node1" presStyleIdx="1" presStyleCnt="4">
        <dgm:presLayoutVars>
          <dgm:bulletEnabled val="1"/>
        </dgm:presLayoutVars>
      </dgm:prSet>
      <dgm:spPr/>
    </dgm:pt>
    <dgm:pt modelId="{201A513D-972F-4BEC-87DD-DF4C92DA20B8}" type="pres">
      <dgm:prSet presAssocID="{46E43BA8-D949-444D-95A1-43E3DAB4F799}" presName="sibTrans" presStyleLbl="sibTrans1D1" presStyleIdx="1" presStyleCnt="3"/>
      <dgm:spPr/>
    </dgm:pt>
    <dgm:pt modelId="{C1436A89-F4B4-4531-A912-15E5D1A29152}" type="pres">
      <dgm:prSet presAssocID="{46E43BA8-D949-444D-95A1-43E3DAB4F799}" presName="connectorText" presStyleLbl="sibTrans1D1" presStyleIdx="1" presStyleCnt="3"/>
      <dgm:spPr/>
    </dgm:pt>
    <dgm:pt modelId="{B3617B58-23B5-4330-B7DD-CEB89B8C1ABA}" type="pres">
      <dgm:prSet presAssocID="{BDE46B7C-7608-4E3F-9A25-49C8B44FC3B3}" presName="node" presStyleLbl="node1" presStyleIdx="2" presStyleCnt="4">
        <dgm:presLayoutVars>
          <dgm:bulletEnabled val="1"/>
        </dgm:presLayoutVars>
      </dgm:prSet>
      <dgm:spPr/>
    </dgm:pt>
    <dgm:pt modelId="{CFB8D116-DFE6-441A-BEDE-84D85B634CF3}" type="pres">
      <dgm:prSet presAssocID="{6A02CD52-9455-4CA6-94AB-31754E3FE788}" presName="sibTrans" presStyleLbl="sibTrans1D1" presStyleIdx="2" presStyleCnt="3"/>
      <dgm:spPr/>
    </dgm:pt>
    <dgm:pt modelId="{48CA4763-392F-43C3-817C-A0325344F6F3}" type="pres">
      <dgm:prSet presAssocID="{6A02CD52-9455-4CA6-94AB-31754E3FE788}" presName="connectorText" presStyleLbl="sibTrans1D1" presStyleIdx="2" presStyleCnt="3"/>
      <dgm:spPr/>
    </dgm:pt>
    <dgm:pt modelId="{FA37828B-EBF5-4921-9913-FED4223C08C7}" type="pres">
      <dgm:prSet presAssocID="{9100AE19-22C3-46AF-A95D-9E84DEDC8429}" presName="node" presStyleLbl="node1" presStyleIdx="3" presStyleCnt="4">
        <dgm:presLayoutVars>
          <dgm:bulletEnabled val="1"/>
        </dgm:presLayoutVars>
      </dgm:prSet>
      <dgm:spPr/>
    </dgm:pt>
  </dgm:ptLst>
  <dgm:cxnLst>
    <dgm:cxn modelId="{384D8C02-7BD4-4FC7-8801-C0CB19972603}" type="presOf" srcId="{9100AE19-22C3-46AF-A95D-9E84DEDC8429}" destId="{FA37828B-EBF5-4921-9913-FED4223C08C7}" srcOrd="0" destOrd="0" presId="urn:microsoft.com/office/officeart/2005/8/layout/bProcess3"/>
    <dgm:cxn modelId="{DC011311-7988-464B-882F-45302A2DF52E}" type="presOf" srcId="{6A02CD52-9455-4CA6-94AB-31754E3FE788}" destId="{CFB8D116-DFE6-441A-BEDE-84D85B634CF3}" srcOrd="0" destOrd="0" presId="urn:microsoft.com/office/officeart/2005/8/layout/bProcess3"/>
    <dgm:cxn modelId="{1C9C591C-155E-45BE-BBCD-DD3CE7D1CFF6}" type="presOf" srcId="{6C3B5005-0660-41C3-ACC4-A6FD1F99B401}" destId="{99550C6A-0029-4B60-8407-DD5243C50389}" srcOrd="0" destOrd="0" presId="urn:microsoft.com/office/officeart/2005/8/layout/bProcess3"/>
    <dgm:cxn modelId="{0E9A922D-9AFF-4183-940A-A884F62D1A9E}" srcId="{262F32FE-79E1-4036-8C51-28F62F8AF07A}" destId="{9100AE19-22C3-46AF-A95D-9E84DEDC8429}" srcOrd="3" destOrd="0" parTransId="{404B839F-6F9C-4E73-B4BF-EA6A6AFECDA9}" sibTransId="{4175296B-8CD3-4402-9784-69AFD981F0C1}"/>
    <dgm:cxn modelId="{DCFE853E-C365-4CAA-8298-DD4B490B45B0}" type="presOf" srcId="{F3410EB3-D92B-4BF9-A303-C54AEF07B7CD}" destId="{BB2D0577-7FC6-489A-9F6B-0A97A9CB7F2D}" srcOrd="1" destOrd="0" presId="urn:microsoft.com/office/officeart/2005/8/layout/bProcess3"/>
    <dgm:cxn modelId="{91CB8266-2BC1-4F97-9CC0-AC839F8B7563}" type="presOf" srcId="{69ECB855-4FB8-4493-83F7-1EB490484248}" destId="{025F6C4E-DD2C-439D-8AA7-65C0EC5625A6}" srcOrd="0" destOrd="0" presId="urn:microsoft.com/office/officeart/2005/8/layout/bProcess3"/>
    <dgm:cxn modelId="{AB1F516D-E4DD-48FA-A301-721226522918}" type="presOf" srcId="{262F32FE-79E1-4036-8C51-28F62F8AF07A}" destId="{337BEE03-968C-406A-A04F-D6D80D098207}" srcOrd="0" destOrd="0" presId="urn:microsoft.com/office/officeart/2005/8/layout/bProcess3"/>
    <dgm:cxn modelId="{1B514A8F-6C97-4025-B292-4A574EB55FE7}" srcId="{262F32FE-79E1-4036-8C51-28F62F8AF07A}" destId="{BDE46B7C-7608-4E3F-9A25-49C8B44FC3B3}" srcOrd="2" destOrd="0" parTransId="{C8BD8E77-DDE9-4416-B9A3-25D3C8FF1903}" sibTransId="{6A02CD52-9455-4CA6-94AB-31754E3FE788}"/>
    <dgm:cxn modelId="{91F67991-8F12-454F-91DE-8964E0BE9475}" srcId="{262F32FE-79E1-4036-8C51-28F62F8AF07A}" destId="{6C3B5005-0660-41C3-ACC4-A6FD1F99B401}" srcOrd="1" destOrd="0" parTransId="{60B5EA13-2310-4A32-A49D-34231180FAA1}" sibTransId="{46E43BA8-D949-444D-95A1-43E3DAB4F799}"/>
    <dgm:cxn modelId="{661B0494-2CFD-47C7-ADE5-E2A2D8E7F483}" type="presOf" srcId="{46E43BA8-D949-444D-95A1-43E3DAB4F799}" destId="{201A513D-972F-4BEC-87DD-DF4C92DA20B8}" srcOrd="0" destOrd="0" presId="urn:microsoft.com/office/officeart/2005/8/layout/bProcess3"/>
    <dgm:cxn modelId="{E8963DA9-7273-4DF0-ADC6-A7361E8BCD25}" srcId="{262F32FE-79E1-4036-8C51-28F62F8AF07A}" destId="{69ECB855-4FB8-4493-83F7-1EB490484248}" srcOrd="0" destOrd="0" parTransId="{5EBAC141-EA13-4F0E-AF20-2EB49C805CD8}" sibTransId="{F3410EB3-D92B-4BF9-A303-C54AEF07B7CD}"/>
    <dgm:cxn modelId="{053360C0-6167-4125-A510-B981177EEC54}" type="presOf" srcId="{6A02CD52-9455-4CA6-94AB-31754E3FE788}" destId="{48CA4763-392F-43C3-817C-A0325344F6F3}" srcOrd="1" destOrd="0" presId="urn:microsoft.com/office/officeart/2005/8/layout/bProcess3"/>
    <dgm:cxn modelId="{790625D2-08A7-4E4E-B6EF-94E5BB816102}" type="presOf" srcId="{46E43BA8-D949-444D-95A1-43E3DAB4F799}" destId="{C1436A89-F4B4-4531-A912-15E5D1A29152}" srcOrd="1" destOrd="0" presId="urn:microsoft.com/office/officeart/2005/8/layout/bProcess3"/>
    <dgm:cxn modelId="{AA3846DE-1431-4A36-A1B1-A7F8639D5C8C}" type="presOf" srcId="{F3410EB3-D92B-4BF9-A303-C54AEF07B7CD}" destId="{618061ED-7C96-4745-90B1-472A476F176D}" srcOrd="0" destOrd="0" presId="urn:microsoft.com/office/officeart/2005/8/layout/bProcess3"/>
    <dgm:cxn modelId="{D05B11F8-0813-4ED9-AD22-9D174F0D16A3}" type="presOf" srcId="{BDE46B7C-7608-4E3F-9A25-49C8B44FC3B3}" destId="{B3617B58-23B5-4330-B7DD-CEB89B8C1ABA}" srcOrd="0" destOrd="0" presId="urn:microsoft.com/office/officeart/2005/8/layout/bProcess3"/>
    <dgm:cxn modelId="{1457E2EE-3CD0-4ECB-AFDF-3893C0306229}" type="presParOf" srcId="{337BEE03-968C-406A-A04F-D6D80D098207}" destId="{025F6C4E-DD2C-439D-8AA7-65C0EC5625A6}" srcOrd="0" destOrd="0" presId="urn:microsoft.com/office/officeart/2005/8/layout/bProcess3"/>
    <dgm:cxn modelId="{318B1B9A-0CF2-4775-89F8-DC8916D506AD}" type="presParOf" srcId="{337BEE03-968C-406A-A04F-D6D80D098207}" destId="{618061ED-7C96-4745-90B1-472A476F176D}" srcOrd="1" destOrd="0" presId="urn:microsoft.com/office/officeart/2005/8/layout/bProcess3"/>
    <dgm:cxn modelId="{B5DDBB59-985B-4326-91A9-4570241B5285}" type="presParOf" srcId="{618061ED-7C96-4745-90B1-472A476F176D}" destId="{BB2D0577-7FC6-489A-9F6B-0A97A9CB7F2D}" srcOrd="0" destOrd="0" presId="urn:microsoft.com/office/officeart/2005/8/layout/bProcess3"/>
    <dgm:cxn modelId="{78DBE08D-51E3-43AA-8EB6-B26062A3A477}" type="presParOf" srcId="{337BEE03-968C-406A-A04F-D6D80D098207}" destId="{99550C6A-0029-4B60-8407-DD5243C50389}" srcOrd="2" destOrd="0" presId="urn:microsoft.com/office/officeart/2005/8/layout/bProcess3"/>
    <dgm:cxn modelId="{2EC74DBC-1B15-4338-AC32-DE896E4F8BAC}" type="presParOf" srcId="{337BEE03-968C-406A-A04F-D6D80D098207}" destId="{201A513D-972F-4BEC-87DD-DF4C92DA20B8}" srcOrd="3" destOrd="0" presId="urn:microsoft.com/office/officeart/2005/8/layout/bProcess3"/>
    <dgm:cxn modelId="{1051B9D5-3D9D-40C3-8315-DF88676162EA}" type="presParOf" srcId="{201A513D-972F-4BEC-87DD-DF4C92DA20B8}" destId="{C1436A89-F4B4-4531-A912-15E5D1A29152}" srcOrd="0" destOrd="0" presId="urn:microsoft.com/office/officeart/2005/8/layout/bProcess3"/>
    <dgm:cxn modelId="{9D4C7FB6-47E1-42C9-A032-DEBAC6C90867}" type="presParOf" srcId="{337BEE03-968C-406A-A04F-D6D80D098207}" destId="{B3617B58-23B5-4330-B7DD-CEB89B8C1ABA}" srcOrd="4" destOrd="0" presId="urn:microsoft.com/office/officeart/2005/8/layout/bProcess3"/>
    <dgm:cxn modelId="{0C6BC162-7820-48B1-90D7-4BFA584AB6AD}" type="presParOf" srcId="{337BEE03-968C-406A-A04F-D6D80D098207}" destId="{CFB8D116-DFE6-441A-BEDE-84D85B634CF3}" srcOrd="5" destOrd="0" presId="urn:microsoft.com/office/officeart/2005/8/layout/bProcess3"/>
    <dgm:cxn modelId="{9D2125EA-88D8-4AE5-AE8B-CBE015D4132F}" type="presParOf" srcId="{CFB8D116-DFE6-441A-BEDE-84D85B634CF3}" destId="{48CA4763-392F-43C3-817C-A0325344F6F3}" srcOrd="0" destOrd="0" presId="urn:microsoft.com/office/officeart/2005/8/layout/bProcess3"/>
    <dgm:cxn modelId="{4D5A94BE-1D55-4FC4-8E77-C76D2F511F39}" type="presParOf" srcId="{337BEE03-968C-406A-A04F-D6D80D098207}" destId="{FA37828B-EBF5-4921-9913-FED4223C08C7}" srcOrd="6" destOrd="0" presId="urn:microsoft.com/office/officeart/2005/8/layout/b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62F32FE-79E1-4036-8C51-28F62F8AF07A}" type="doc">
      <dgm:prSet loTypeId="urn:microsoft.com/office/officeart/2005/8/layout/hProcess11" loCatId="process" qsTypeId="urn:microsoft.com/office/officeart/2005/8/quickstyle/simple2" qsCatId="simple" csTypeId="urn:microsoft.com/office/officeart/2005/8/colors/accent1_5" csCatId="accent1" phldr="1"/>
      <dgm:spPr/>
      <dgm:t>
        <a:bodyPr/>
        <a:lstStyle/>
        <a:p>
          <a:endParaRPr lang="en-NG"/>
        </a:p>
      </dgm:t>
    </dgm:pt>
    <dgm:pt modelId="{69ECB855-4FB8-4493-83F7-1EB490484248}">
      <dgm:prSet phldrT="[Text]"/>
      <dgm:spPr/>
      <dgm:t>
        <a:bodyPr/>
        <a:lstStyle/>
        <a:p>
          <a:r>
            <a:rPr lang="it-IT" dirty="0"/>
            <a:t>Filter Falcon 9 specific data</a:t>
          </a:r>
          <a:endParaRPr lang="en-NG" dirty="0"/>
        </a:p>
      </dgm:t>
    </dgm:pt>
    <dgm:pt modelId="{5EBAC141-EA13-4F0E-AF20-2EB49C805CD8}" type="parTrans" cxnId="{E8963DA9-7273-4DF0-ADC6-A7361E8BCD25}">
      <dgm:prSet/>
      <dgm:spPr/>
      <dgm:t>
        <a:bodyPr/>
        <a:lstStyle/>
        <a:p>
          <a:endParaRPr lang="en-NG"/>
        </a:p>
      </dgm:t>
    </dgm:pt>
    <dgm:pt modelId="{F3410EB3-D92B-4BF9-A303-C54AEF07B7CD}" type="sibTrans" cxnId="{E8963DA9-7273-4DF0-ADC6-A7361E8BCD25}">
      <dgm:prSet/>
      <dgm:spPr/>
      <dgm:t>
        <a:bodyPr/>
        <a:lstStyle/>
        <a:p>
          <a:endParaRPr lang="en-NG"/>
        </a:p>
      </dgm:t>
    </dgm:pt>
    <dgm:pt modelId="{E59A7DFD-4E3E-4C58-AD89-E4F1D7CD4DF0}">
      <dgm:prSet/>
      <dgm:spPr/>
      <dgm:t>
        <a:bodyPr/>
        <a:lstStyle/>
        <a:p>
          <a:r>
            <a:rPr lang="en-US" dirty="0"/>
            <a:t>Fetch additional details via API for IDs</a:t>
          </a:r>
          <a:endParaRPr lang="en-NG" dirty="0"/>
        </a:p>
      </dgm:t>
    </dgm:pt>
    <dgm:pt modelId="{A72EDD01-D830-47B4-B55F-B3245A60206E}" type="parTrans" cxnId="{022D19B7-F78B-4D25-ABCB-861496051D63}">
      <dgm:prSet/>
      <dgm:spPr/>
      <dgm:t>
        <a:bodyPr/>
        <a:lstStyle/>
        <a:p>
          <a:endParaRPr lang="en-NG"/>
        </a:p>
      </dgm:t>
    </dgm:pt>
    <dgm:pt modelId="{5E89944B-68C9-4276-BDF0-DB2163561F6E}" type="sibTrans" cxnId="{022D19B7-F78B-4D25-ABCB-861496051D63}">
      <dgm:prSet/>
      <dgm:spPr/>
      <dgm:t>
        <a:bodyPr/>
        <a:lstStyle/>
        <a:p>
          <a:endParaRPr lang="en-NG"/>
        </a:p>
      </dgm:t>
    </dgm:pt>
    <dgm:pt modelId="{43D1E0CD-5866-4CFF-A5F1-05D2C5C48AE3}">
      <dgm:prSet/>
      <dgm:spPr/>
      <dgm:t>
        <a:bodyPr/>
        <a:lstStyle/>
        <a:p>
          <a:r>
            <a:rPr lang="en-US" dirty="0"/>
            <a:t>Cleanse and impute missing values</a:t>
          </a:r>
          <a:endParaRPr lang="en-NG" dirty="0"/>
        </a:p>
      </dgm:t>
    </dgm:pt>
    <dgm:pt modelId="{557A9579-E5D1-4760-BCBC-98B4570B7FC5}" type="parTrans" cxnId="{CBF0C5A9-B253-4021-9056-2F07B2E458E0}">
      <dgm:prSet/>
      <dgm:spPr/>
      <dgm:t>
        <a:bodyPr/>
        <a:lstStyle/>
        <a:p>
          <a:endParaRPr lang="en-NG"/>
        </a:p>
      </dgm:t>
    </dgm:pt>
    <dgm:pt modelId="{B25030F7-88C9-4CF1-8B49-B6C917A78854}" type="sibTrans" cxnId="{CBF0C5A9-B253-4021-9056-2F07B2E458E0}">
      <dgm:prSet/>
      <dgm:spPr/>
      <dgm:t>
        <a:bodyPr/>
        <a:lstStyle/>
        <a:p>
          <a:endParaRPr lang="en-NG"/>
        </a:p>
      </dgm:t>
    </dgm:pt>
    <dgm:pt modelId="{D0A141C4-15CE-4BA2-9EB8-69A55A0F14B7}">
      <dgm:prSet/>
      <dgm:spPr/>
      <dgm:t>
        <a:bodyPr/>
        <a:lstStyle/>
        <a:p>
          <a:r>
            <a:rPr lang="en-NG" dirty="0"/>
            <a:t>Standardize and encode categorical variables</a:t>
          </a:r>
        </a:p>
      </dgm:t>
    </dgm:pt>
    <dgm:pt modelId="{6AE5BC85-9B20-45E1-B9DE-5FDF58F74D47}" type="parTrans" cxnId="{F532FD45-B26E-46C5-A00C-FCCECD95C126}">
      <dgm:prSet/>
      <dgm:spPr/>
      <dgm:t>
        <a:bodyPr/>
        <a:lstStyle/>
        <a:p>
          <a:endParaRPr lang="en-NG"/>
        </a:p>
      </dgm:t>
    </dgm:pt>
    <dgm:pt modelId="{9809B0F0-A406-4CFC-AD92-645A0285AFCA}" type="sibTrans" cxnId="{F532FD45-B26E-46C5-A00C-FCCECD95C126}">
      <dgm:prSet/>
      <dgm:spPr/>
      <dgm:t>
        <a:bodyPr/>
        <a:lstStyle/>
        <a:p>
          <a:endParaRPr lang="en-NG"/>
        </a:p>
      </dgm:t>
    </dgm:pt>
    <dgm:pt modelId="{E1930B24-6BD7-440B-8009-936B831DC7DD}">
      <dgm:prSet/>
      <dgm:spPr/>
      <dgm:t>
        <a:bodyPr/>
        <a:lstStyle/>
        <a:p>
          <a:r>
            <a:rPr lang="en-NG" dirty="0"/>
            <a:t>Prepare final analytic-ready dataset</a:t>
          </a:r>
        </a:p>
      </dgm:t>
    </dgm:pt>
    <dgm:pt modelId="{BED8FA7A-D805-40EE-9C65-988C616C75BB}" type="parTrans" cxnId="{394A716A-9579-41F1-ABE1-F879851015D3}">
      <dgm:prSet/>
      <dgm:spPr/>
      <dgm:t>
        <a:bodyPr/>
        <a:lstStyle/>
        <a:p>
          <a:endParaRPr lang="en-NG"/>
        </a:p>
      </dgm:t>
    </dgm:pt>
    <dgm:pt modelId="{6F2E7D4B-59B6-418B-8DE0-1D39BEB93DF8}" type="sibTrans" cxnId="{394A716A-9579-41F1-ABE1-F879851015D3}">
      <dgm:prSet/>
      <dgm:spPr/>
      <dgm:t>
        <a:bodyPr/>
        <a:lstStyle/>
        <a:p>
          <a:endParaRPr lang="en-NG"/>
        </a:p>
      </dgm:t>
    </dgm:pt>
    <dgm:pt modelId="{9134A2D6-CF6D-4AC3-B9BF-2AA7B485902A}" type="pres">
      <dgm:prSet presAssocID="{262F32FE-79E1-4036-8C51-28F62F8AF07A}" presName="Name0" presStyleCnt="0">
        <dgm:presLayoutVars>
          <dgm:dir/>
          <dgm:resizeHandles val="exact"/>
        </dgm:presLayoutVars>
      </dgm:prSet>
      <dgm:spPr/>
    </dgm:pt>
    <dgm:pt modelId="{CDFC2F7C-A648-4862-8B37-23B1E7FC52AC}" type="pres">
      <dgm:prSet presAssocID="{262F32FE-79E1-4036-8C51-28F62F8AF07A}" presName="arrow" presStyleLbl="bgShp" presStyleIdx="0" presStyleCnt="1"/>
      <dgm:spPr>
        <a:effectLst>
          <a:reflection blurRad="6350" stA="50000" endA="300" endPos="55000" dir="5400000" sy="-100000" algn="bl" rotWithShape="0"/>
        </a:effectLst>
      </dgm:spPr>
    </dgm:pt>
    <dgm:pt modelId="{B8CEC7D8-8730-4381-B10B-86ACB085D1A4}" type="pres">
      <dgm:prSet presAssocID="{262F32FE-79E1-4036-8C51-28F62F8AF07A}" presName="points" presStyleCnt="0"/>
      <dgm:spPr/>
    </dgm:pt>
    <dgm:pt modelId="{1A7F26DD-4DED-454A-B0C2-48703554E581}" type="pres">
      <dgm:prSet presAssocID="{69ECB855-4FB8-4493-83F7-1EB490484248}" presName="compositeA" presStyleCnt="0"/>
      <dgm:spPr/>
    </dgm:pt>
    <dgm:pt modelId="{651E6C35-948B-4815-AE05-604D41CCC734}" type="pres">
      <dgm:prSet presAssocID="{69ECB855-4FB8-4493-83F7-1EB490484248}" presName="textA" presStyleLbl="revTx" presStyleIdx="0" presStyleCnt="5">
        <dgm:presLayoutVars>
          <dgm:bulletEnabled val="1"/>
        </dgm:presLayoutVars>
      </dgm:prSet>
      <dgm:spPr/>
    </dgm:pt>
    <dgm:pt modelId="{69549264-C151-494D-BFE3-36B3E3A3D85A}" type="pres">
      <dgm:prSet presAssocID="{69ECB855-4FB8-4493-83F7-1EB490484248}" presName="circleA" presStyleLbl="node1" presStyleIdx="0" presStyleCnt="5"/>
      <dgm:spPr/>
    </dgm:pt>
    <dgm:pt modelId="{E13C512A-C1B8-4D4D-864B-0CC67F1C35FD}" type="pres">
      <dgm:prSet presAssocID="{69ECB855-4FB8-4493-83F7-1EB490484248}" presName="spaceA" presStyleCnt="0"/>
      <dgm:spPr/>
    </dgm:pt>
    <dgm:pt modelId="{7D367A1A-19FF-4BA7-9FE3-12C2B98F0F7C}" type="pres">
      <dgm:prSet presAssocID="{F3410EB3-D92B-4BF9-A303-C54AEF07B7CD}" presName="space" presStyleCnt="0"/>
      <dgm:spPr/>
    </dgm:pt>
    <dgm:pt modelId="{2F9BEFC2-C582-4C63-B91A-71B01DAFC7D3}" type="pres">
      <dgm:prSet presAssocID="{E59A7DFD-4E3E-4C58-AD89-E4F1D7CD4DF0}" presName="compositeB" presStyleCnt="0"/>
      <dgm:spPr/>
    </dgm:pt>
    <dgm:pt modelId="{E547A4E7-EAD5-4990-86A8-5E0EF44498F1}" type="pres">
      <dgm:prSet presAssocID="{E59A7DFD-4E3E-4C58-AD89-E4F1D7CD4DF0}" presName="textB" presStyleLbl="revTx" presStyleIdx="1" presStyleCnt="5">
        <dgm:presLayoutVars>
          <dgm:bulletEnabled val="1"/>
        </dgm:presLayoutVars>
      </dgm:prSet>
      <dgm:spPr/>
    </dgm:pt>
    <dgm:pt modelId="{37186FFB-86CB-4CD1-98B4-98BF24EB8AC0}" type="pres">
      <dgm:prSet presAssocID="{E59A7DFD-4E3E-4C58-AD89-E4F1D7CD4DF0}" presName="circleB" presStyleLbl="node1" presStyleIdx="1" presStyleCnt="5"/>
      <dgm:spPr/>
    </dgm:pt>
    <dgm:pt modelId="{FE5DAD32-4A09-4DEC-B2BB-30623372B113}" type="pres">
      <dgm:prSet presAssocID="{E59A7DFD-4E3E-4C58-AD89-E4F1D7CD4DF0}" presName="spaceB" presStyleCnt="0"/>
      <dgm:spPr/>
    </dgm:pt>
    <dgm:pt modelId="{546991D2-83A6-4A74-8E0E-4C7F813AE2B3}" type="pres">
      <dgm:prSet presAssocID="{5E89944B-68C9-4276-BDF0-DB2163561F6E}" presName="space" presStyleCnt="0"/>
      <dgm:spPr/>
    </dgm:pt>
    <dgm:pt modelId="{307DA2D2-5638-47B8-A552-D833F1567F7F}" type="pres">
      <dgm:prSet presAssocID="{43D1E0CD-5866-4CFF-A5F1-05D2C5C48AE3}" presName="compositeA" presStyleCnt="0"/>
      <dgm:spPr/>
    </dgm:pt>
    <dgm:pt modelId="{DC0CACEA-C713-473D-A426-DA41B0749741}" type="pres">
      <dgm:prSet presAssocID="{43D1E0CD-5866-4CFF-A5F1-05D2C5C48AE3}" presName="textA" presStyleLbl="revTx" presStyleIdx="2" presStyleCnt="5">
        <dgm:presLayoutVars>
          <dgm:bulletEnabled val="1"/>
        </dgm:presLayoutVars>
      </dgm:prSet>
      <dgm:spPr/>
    </dgm:pt>
    <dgm:pt modelId="{9D26E96B-7842-4D6B-A450-4271559E36DC}" type="pres">
      <dgm:prSet presAssocID="{43D1E0CD-5866-4CFF-A5F1-05D2C5C48AE3}" presName="circleA" presStyleLbl="node1" presStyleIdx="2" presStyleCnt="5"/>
      <dgm:spPr/>
    </dgm:pt>
    <dgm:pt modelId="{5FCBA9A1-9E4C-4112-BE45-A7160B9EDE7C}" type="pres">
      <dgm:prSet presAssocID="{43D1E0CD-5866-4CFF-A5F1-05D2C5C48AE3}" presName="spaceA" presStyleCnt="0"/>
      <dgm:spPr/>
    </dgm:pt>
    <dgm:pt modelId="{6AD1E845-7F31-4B14-8FC4-DEAE41704C74}" type="pres">
      <dgm:prSet presAssocID="{B25030F7-88C9-4CF1-8B49-B6C917A78854}" presName="space" presStyleCnt="0"/>
      <dgm:spPr/>
    </dgm:pt>
    <dgm:pt modelId="{3D723DD3-B72D-4F24-A20B-2E9F3A01625E}" type="pres">
      <dgm:prSet presAssocID="{D0A141C4-15CE-4BA2-9EB8-69A55A0F14B7}" presName="compositeB" presStyleCnt="0"/>
      <dgm:spPr/>
    </dgm:pt>
    <dgm:pt modelId="{D6CF47CA-9D81-4D1B-893A-1C965E7CD187}" type="pres">
      <dgm:prSet presAssocID="{D0A141C4-15CE-4BA2-9EB8-69A55A0F14B7}" presName="textB" presStyleLbl="revTx" presStyleIdx="3" presStyleCnt="5">
        <dgm:presLayoutVars>
          <dgm:bulletEnabled val="1"/>
        </dgm:presLayoutVars>
      </dgm:prSet>
      <dgm:spPr/>
    </dgm:pt>
    <dgm:pt modelId="{83D0702F-906E-41F2-B061-7581CE7A2EB7}" type="pres">
      <dgm:prSet presAssocID="{D0A141C4-15CE-4BA2-9EB8-69A55A0F14B7}" presName="circleB" presStyleLbl="node1" presStyleIdx="3" presStyleCnt="5"/>
      <dgm:spPr/>
    </dgm:pt>
    <dgm:pt modelId="{E58DB1E1-4CCC-4A7A-86B4-53448028BBF1}" type="pres">
      <dgm:prSet presAssocID="{D0A141C4-15CE-4BA2-9EB8-69A55A0F14B7}" presName="spaceB" presStyleCnt="0"/>
      <dgm:spPr/>
    </dgm:pt>
    <dgm:pt modelId="{8C5146D6-2AE2-4DCC-BFC7-8D21348E8F63}" type="pres">
      <dgm:prSet presAssocID="{9809B0F0-A406-4CFC-AD92-645A0285AFCA}" presName="space" presStyleCnt="0"/>
      <dgm:spPr/>
    </dgm:pt>
    <dgm:pt modelId="{E1BA8ED3-3BAB-4426-9904-1C2F080AA382}" type="pres">
      <dgm:prSet presAssocID="{E1930B24-6BD7-440B-8009-936B831DC7DD}" presName="compositeA" presStyleCnt="0"/>
      <dgm:spPr/>
    </dgm:pt>
    <dgm:pt modelId="{5E313921-BA0B-4F45-B38B-783A720AFFFF}" type="pres">
      <dgm:prSet presAssocID="{E1930B24-6BD7-440B-8009-936B831DC7DD}" presName="textA" presStyleLbl="revTx" presStyleIdx="4" presStyleCnt="5">
        <dgm:presLayoutVars>
          <dgm:bulletEnabled val="1"/>
        </dgm:presLayoutVars>
      </dgm:prSet>
      <dgm:spPr/>
    </dgm:pt>
    <dgm:pt modelId="{E417FF72-2771-448E-89FB-93BF2F2C1EA8}" type="pres">
      <dgm:prSet presAssocID="{E1930B24-6BD7-440B-8009-936B831DC7DD}" presName="circleA" presStyleLbl="node1" presStyleIdx="4" presStyleCnt="5"/>
      <dgm:spPr/>
    </dgm:pt>
    <dgm:pt modelId="{A20ADC95-EE76-472F-8CEF-DDC092A80124}" type="pres">
      <dgm:prSet presAssocID="{E1930B24-6BD7-440B-8009-936B831DC7DD}" presName="spaceA" presStyleCnt="0"/>
      <dgm:spPr/>
    </dgm:pt>
  </dgm:ptLst>
  <dgm:cxnLst>
    <dgm:cxn modelId="{87392715-3DEA-471C-84C0-7CA83A1F1B1D}" type="presOf" srcId="{E1930B24-6BD7-440B-8009-936B831DC7DD}" destId="{5E313921-BA0B-4F45-B38B-783A720AFFFF}" srcOrd="0" destOrd="0" presId="urn:microsoft.com/office/officeart/2005/8/layout/hProcess11"/>
    <dgm:cxn modelId="{D8E6331A-8A0B-46E2-9F67-393CECD8218E}" type="presOf" srcId="{43D1E0CD-5866-4CFF-A5F1-05D2C5C48AE3}" destId="{DC0CACEA-C713-473D-A426-DA41B0749741}" srcOrd="0" destOrd="0" presId="urn:microsoft.com/office/officeart/2005/8/layout/hProcess11"/>
    <dgm:cxn modelId="{BD14BB3E-FBC3-4EA7-BFA2-06C471C14AEF}" type="presOf" srcId="{E59A7DFD-4E3E-4C58-AD89-E4F1D7CD4DF0}" destId="{E547A4E7-EAD5-4990-86A8-5E0EF44498F1}" srcOrd="0" destOrd="0" presId="urn:microsoft.com/office/officeart/2005/8/layout/hProcess11"/>
    <dgm:cxn modelId="{F532FD45-B26E-46C5-A00C-FCCECD95C126}" srcId="{262F32FE-79E1-4036-8C51-28F62F8AF07A}" destId="{D0A141C4-15CE-4BA2-9EB8-69A55A0F14B7}" srcOrd="3" destOrd="0" parTransId="{6AE5BC85-9B20-45E1-B9DE-5FDF58F74D47}" sibTransId="{9809B0F0-A406-4CFC-AD92-645A0285AFCA}"/>
    <dgm:cxn modelId="{669A266A-15BB-4276-B198-6D8C7264A0EE}" type="presOf" srcId="{69ECB855-4FB8-4493-83F7-1EB490484248}" destId="{651E6C35-948B-4815-AE05-604D41CCC734}" srcOrd="0" destOrd="0" presId="urn:microsoft.com/office/officeart/2005/8/layout/hProcess11"/>
    <dgm:cxn modelId="{394A716A-9579-41F1-ABE1-F879851015D3}" srcId="{262F32FE-79E1-4036-8C51-28F62F8AF07A}" destId="{E1930B24-6BD7-440B-8009-936B831DC7DD}" srcOrd="4" destOrd="0" parTransId="{BED8FA7A-D805-40EE-9C65-988C616C75BB}" sibTransId="{6F2E7D4B-59B6-418B-8DE0-1D39BEB93DF8}"/>
    <dgm:cxn modelId="{65EA716E-E644-4912-B1CE-7A048A1894E2}" type="presOf" srcId="{262F32FE-79E1-4036-8C51-28F62F8AF07A}" destId="{9134A2D6-CF6D-4AC3-B9BF-2AA7B485902A}" srcOrd="0" destOrd="0" presId="urn:microsoft.com/office/officeart/2005/8/layout/hProcess11"/>
    <dgm:cxn modelId="{E8963DA9-7273-4DF0-ADC6-A7361E8BCD25}" srcId="{262F32FE-79E1-4036-8C51-28F62F8AF07A}" destId="{69ECB855-4FB8-4493-83F7-1EB490484248}" srcOrd="0" destOrd="0" parTransId="{5EBAC141-EA13-4F0E-AF20-2EB49C805CD8}" sibTransId="{F3410EB3-D92B-4BF9-A303-C54AEF07B7CD}"/>
    <dgm:cxn modelId="{CBF0C5A9-B253-4021-9056-2F07B2E458E0}" srcId="{262F32FE-79E1-4036-8C51-28F62F8AF07A}" destId="{43D1E0CD-5866-4CFF-A5F1-05D2C5C48AE3}" srcOrd="2" destOrd="0" parTransId="{557A9579-E5D1-4760-BCBC-98B4570B7FC5}" sibTransId="{B25030F7-88C9-4CF1-8B49-B6C917A78854}"/>
    <dgm:cxn modelId="{022D19B7-F78B-4D25-ABCB-861496051D63}" srcId="{262F32FE-79E1-4036-8C51-28F62F8AF07A}" destId="{E59A7DFD-4E3E-4C58-AD89-E4F1D7CD4DF0}" srcOrd="1" destOrd="0" parTransId="{A72EDD01-D830-47B4-B55F-B3245A60206E}" sibTransId="{5E89944B-68C9-4276-BDF0-DB2163561F6E}"/>
    <dgm:cxn modelId="{113947C1-F3DD-4438-A17B-332D5FA5F3E0}" type="presOf" srcId="{D0A141C4-15CE-4BA2-9EB8-69A55A0F14B7}" destId="{D6CF47CA-9D81-4D1B-893A-1C965E7CD187}" srcOrd="0" destOrd="0" presId="urn:microsoft.com/office/officeart/2005/8/layout/hProcess11"/>
    <dgm:cxn modelId="{1AB7D5B4-0FBB-4C5D-A2A5-66DB1EF2C6E5}" type="presParOf" srcId="{9134A2D6-CF6D-4AC3-B9BF-2AA7B485902A}" destId="{CDFC2F7C-A648-4862-8B37-23B1E7FC52AC}" srcOrd="0" destOrd="0" presId="urn:microsoft.com/office/officeart/2005/8/layout/hProcess11"/>
    <dgm:cxn modelId="{D2B3C882-FDBA-4BE1-AB0C-04202BBFDFCA}" type="presParOf" srcId="{9134A2D6-CF6D-4AC3-B9BF-2AA7B485902A}" destId="{B8CEC7D8-8730-4381-B10B-86ACB085D1A4}" srcOrd="1" destOrd="0" presId="urn:microsoft.com/office/officeart/2005/8/layout/hProcess11"/>
    <dgm:cxn modelId="{66A5EAF2-7190-408C-94B8-8D31BC14A479}" type="presParOf" srcId="{B8CEC7D8-8730-4381-B10B-86ACB085D1A4}" destId="{1A7F26DD-4DED-454A-B0C2-48703554E581}" srcOrd="0" destOrd="0" presId="urn:microsoft.com/office/officeart/2005/8/layout/hProcess11"/>
    <dgm:cxn modelId="{E2E619F5-2AE5-4F6C-83F8-B35CE94830FE}" type="presParOf" srcId="{1A7F26DD-4DED-454A-B0C2-48703554E581}" destId="{651E6C35-948B-4815-AE05-604D41CCC734}" srcOrd="0" destOrd="0" presId="urn:microsoft.com/office/officeart/2005/8/layout/hProcess11"/>
    <dgm:cxn modelId="{4403E24F-0C31-4D4D-8FEE-DD27EC4D39F1}" type="presParOf" srcId="{1A7F26DD-4DED-454A-B0C2-48703554E581}" destId="{69549264-C151-494D-BFE3-36B3E3A3D85A}" srcOrd="1" destOrd="0" presId="urn:microsoft.com/office/officeart/2005/8/layout/hProcess11"/>
    <dgm:cxn modelId="{605C95F9-A317-4660-850E-5934C4B91C18}" type="presParOf" srcId="{1A7F26DD-4DED-454A-B0C2-48703554E581}" destId="{E13C512A-C1B8-4D4D-864B-0CC67F1C35FD}" srcOrd="2" destOrd="0" presId="urn:microsoft.com/office/officeart/2005/8/layout/hProcess11"/>
    <dgm:cxn modelId="{B529E07A-E284-4C6A-9ADD-773D3E5ACABD}" type="presParOf" srcId="{B8CEC7D8-8730-4381-B10B-86ACB085D1A4}" destId="{7D367A1A-19FF-4BA7-9FE3-12C2B98F0F7C}" srcOrd="1" destOrd="0" presId="urn:microsoft.com/office/officeart/2005/8/layout/hProcess11"/>
    <dgm:cxn modelId="{152873EE-8BA9-4D59-92F3-0CC1D71B915E}" type="presParOf" srcId="{B8CEC7D8-8730-4381-B10B-86ACB085D1A4}" destId="{2F9BEFC2-C582-4C63-B91A-71B01DAFC7D3}" srcOrd="2" destOrd="0" presId="urn:microsoft.com/office/officeart/2005/8/layout/hProcess11"/>
    <dgm:cxn modelId="{EA47065D-367C-491C-801B-C5133CEAA818}" type="presParOf" srcId="{2F9BEFC2-C582-4C63-B91A-71B01DAFC7D3}" destId="{E547A4E7-EAD5-4990-86A8-5E0EF44498F1}" srcOrd="0" destOrd="0" presId="urn:microsoft.com/office/officeart/2005/8/layout/hProcess11"/>
    <dgm:cxn modelId="{4B45D1E8-20E6-45AF-9517-9767E38BD716}" type="presParOf" srcId="{2F9BEFC2-C582-4C63-B91A-71B01DAFC7D3}" destId="{37186FFB-86CB-4CD1-98B4-98BF24EB8AC0}" srcOrd="1" destOrd="0" presId="urn:microsoft.com/office/officeart/2005/8/layout/hProcess11"/>
    <dgm:cxn modelId="{0316B23B-EEA2-444A-AFA5-A6E46731D0B4}" type="presParOf" srcId="{2F9BEFC2-C582-4C63-B91A-71B01DAFC7D3}" destId="{FE5DAD32-4A09-4DEC-B2BB-30623372B113}" srcOrd="2" destOrd="0" presId="urn:microsoft.com/office/officeart/2005/8/layout/hProcess11"/>
    <dgm:cxn modelId="{901948D0-FB80-4278-9C50-824B6DE03D15}" type="presParOf" srcId="{B8CEC7D8-8730-4381-B10B-86ACB085D1A4}" destId="{546991D2-83A6-4A74-8E0E-4C7F813AE2B3}" srcOrd="3" destOrd="0" presId="urn:microsoft.com/office/officeart/2005/8/layout/hProcess11"/>
    <dgm:cxn modelId="{CACFF3D5-63FC-4DC6-BC37-986C9CE4AB41}" type="presParOf" srcId="{B8CEC7D8-8730-4381-B10B-86ACB085D1A4}" destId="{307DA2D2-5638-47B8-A552-D833F1567F7F}" srcOrd="4" destOrd="0" presId="urn:microsoft.com/office/officeart/2005/8/layout/hProcess11"/>
    <dgm:cxn modelId="{8CFFD02F-424C-41DF-9457-6E7FD1E3E57F}" type="presParOf" srcId="{307DA2D2-5638-47B8-A552-D833F1567F7F}" destId="{DC0CACEA-C713-473D-A426-DA41B0749741}" srcOrd="0" destOrd="0" presId="urn:microsoft.com/office/officeart/2005/8/layout/hProcess11"/>
    <dgm:cxn modelId="{4568F2FB-FEF3-4417-B06B-129375ABEC11}" type="presParOf" srcId="{307DA2D2-5638-47B8-A552-D833F1567F7F}" destId="{9D26E96B-7842-4D6B-A450-4271559E36DC}" srcOrd="1" destOrd="0" presId="urn:microsoft.com/office/officeart/2005/8/layout/hProcess11"/>
    <dgm:cxn modelId="{2E0426AD-916E-4EE0-8BB3-63DB5DAC73F7}" type="presParOf" srcId="{307DA2D2-5638-47B8-A552-D833F1567F7F}" destId="{5FCBA9A1-9E4C-4112-BE45-A7160B9EDE7C}" srcOrd="2" destOrd="0" presId="urn:microsoft.com/office/officeart/2005/8/layout/hProcess11"/>
    <dgm:cxn modelId="{24D88DBB-E3DF-431C-AA84-62AF7C5BE903}" type="presParOf" srcId="{B8CEC7D8-8730-4381-B10B-86ACB085D1A4}" destId="{6AD1E845-7F31-4B14-8FC4-DEAE41704C74}" srcOrd="5" destOrd="0" presId="urn:microsoft.com/office/officeart/2005/8/layout/hProcess11"/>
    <dgm:cxn modelId="{19FACBE7-DB5F-4E09-9336-ECD9D632802C}" type="presParOf" srcId="{B8CEC7D8-8730-4381-B10B-86ACB085D1A4}" destId="{3D723DD3-B72D-4F24-A20B-2E9F3A01625E}" srcOrd="6" destOrd="0" presId="urn:microsoft.com/office/officeart/2005/8/layout/hProcess11"/>
    <dgm:cxn modelId="{6D72CE4C-CE1A-486D-BD5C-858FAEE8962E}" type="presParOf" srcId="{3D723DD3-B72D-4F24-A20B-2E9F3A01625E}" destId="{D6CF47CA-9D81-4D1B-893A-1C965E7CD187}" srcOrd="0" destOrd="0" presId="urn:microsoft.com/office/officeart/2005/8/layout/hProcess11"/>
    <dgm:cxn modelId="{4C31B564-0442-434D-8B28-5A39BD0BDFC1}" type="presParOf" srcId="{3D723DD3-B72D-4F24-A20B-2E9F3A01625E}" destId="{83D0702F-906E-41F2-B061-7581CE7A2EB7}" srcOrd="1" destOrd="0" presId="urn:microsoft.com/office/officeart/2005/8/layout/hProcess11"/>
    <dgm:cxn modelId="{A42154BD-DCA4-496F-8F4A-D4D6E8FE57CF}" type="presParOf" srcId="{3D723DD3-B72D-4F24-A20B-2E9F3A01625E}" destId="{E58DB1E1-4CCC-4A7A-86B4-53448028BBF1}" srcOrd="2" destOrd="0" presId="urn:microsoft.com/office/officeart/2005/8/layout/hProcess11"/>
    <dgm:cxn modelId="{B04D9BBD-42D9-4C10-90B5-D0D0CB92DB4E}" type="presParOf" srcId="{B8CEC7D8-8730-4381-B10B-86ACB085D1A4}" destId="{8C5146D6-2AE2-4DCC-BFC7-8D21348E8F63}" srcOrd="7" destOrd="0" presId="urn:microsoft.com/office/officeart/2005/8/layout/hProcess11"/>
    <dgm:cxn modelId="{1C049CC3-5C1A-4800-BB9B-A729EDF87898}" type="presParOf" srcId="{B8CEC7D8-8730-4381-B10B-86ACB085D1A4}" destId="{E1BA8ED3-3BAB-4426-9904-1C2F080AA382}" srcOrd="8" destOrd="0" presId="urn:microsoft.com/office/officeart/2005/8/layout/hProcess11"/>
    <dgm:cxn modelId="{2C69CB3F-7C9C-49B9-A111-6B4F4E89C320}" type="presParOf" srcId="{E1BA8ED3-3BAB-4426-9904-1C2F080AA382}" destId="{5E313921-BA0B-4F45-B38B-783A720AFFFF}" srcOrd="0" destOrd="0" presId="urn:microsoft.com/office/officeart/2005/8/layout/hProcess11"/>
    <dgm:cxn modelId="{C2058812-1E9F-4F22-842E-59061C44E8E7}" type="presParOf" srcId="{E1BA8ED3-3BAB-4426-9904-1C2F080AA382}" destId="{E417FF72-2771-448E-89FB-93BF2F2C1EA8}" srcOrd="1" destOrd="0" presId="urn:microsoft.com/office/officeart/2005/8/layout/hProcess11"/>
    <dgm:cxn modelId="{CBF5F260-E785-4EDB-86D3-68696D69346F}" type="presParOf" srcId="{E1BA8ED3-3BAB-4426-9904-1C2F080AA382}" destId="{A20ADC95-EE76-472F-8CEF-DDC092A80124}"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EF6E640-F0EA-4078-A77B-F886276AA41F}" type="doc">
      <dgm:prSet loTypeId="urn:microsoft.com/office/officeart/2005/8/layout/process5" loCatId="process" qsTypeId="urn:microsoft.com/office/officeart/2005/8/quickstyle/simple5" qsCatId="simple" csTypeId="urn:microsoft.com/office/officeart/2005/8/colors/accent1_3" csCatId="accent1" phldr="1"/>
      <dgm:spPr/>
      <dgm:t>
        <a:bodyPr/>
        <a:lstStyle/>
        <a:p>
          <a:endParaRPr lang="en-NG"/>
        </a:p>
      </dgm:t>
    </dgm:pt>
    <dgm:pt modelId="{14BBDAB5-92EC-4FB7-A933-8266E956383A}">
      <dgm:prSet phldrT="[Text]" custT="1"/>
      <dgm:spPr/>
      <dgm:t>
        <a:bodyPr/>
        <a:lstStyle/>
        <a:p>
          <a:r>
            <a:rPr lang="en-US" sz="1900" b="1" dirty="0"/>
            <a:t>Data Preparation:</a:t>
          </a:r>
          <a:endParaRPr lang="en-NG" sz="1900" b="1" dirty="0"/>
        </a:p>
      </dgm:t>
    </dgm:pt>
    <dgm:pt modelId="{03819C4E-B26D-4AAD-872A-2B3C07A9FF85}" type="parTrans" cxnId="{457F19CE-6540-47B0-BAAF-346E2A96E90B}">
      <dgm:prSet/>
      <dgm:spPr/>
      <dgm:t>
        <a:bodyPr/>
        <a:lstStyle/>
        <a:p>
          <a:endParaRPr lang="en-NG"/>
        </a:p>
      </dgm:t>
    </dgm:pt>
    <dgm:pt modelId="{335BCFDE-BE87-4D93-8102-185CC6E55A27}" type="sibTrans" cxnId="{457F19CE-6540-47B0-BAAF-346E2A96E90B}">
      <dgm:prSet/>
      <dgm:spPr>
        <a:solidFill>
          <a:srgbClr val="C00000"/>
        </a:solidFill>
      </dgm:spPr>
      <dgm:t>
        <a:bodyPr/>
        <a:lstStyle/>
        <a:p>
          <a:endParaRPr lang="en-NG"/>
        </a:p>
      </dgm:t>
    </dgm:pt>
    <dgm:pt modelId="{1B8DEE52-793E-4012-B72B-22902253CA20}">
      <dgm:prSet phldrT="[Text]" custT="1"/>
      <dgm:spPr/>
      <dgm:t>
        <a:bodyPr/>
        <a:lstStyle/>
        <a:p>
          <a:r>
            <a:rPr lang="en-US" sz="1900" b="1" dirty="0"/>
            <a:t>Model Building:</a:t>
          </a:r>
          <a:endParaRPr lang="en-NG" sz="1900" b="1" dirty="0"/>
        </a:p>
      </dgm:t>
    </dgm:pt>
    <dgm:pt modelId="{C22B4105-B777-4206-86EF-C84EC4271C92}" type="parTrans" cxnId="{245C3AD6-3590-4E2B-8235-706444B06872}">
      <dgm:prSet/>
      <dgm:spPr/>
      <dgm:t>
        <a:bodyPr/>
        <a:lstStyle/>
        <a:p>
          <a:endParaRPr lang="en-NG"/>
        </a:p>
      </dgm:t>
    </dgm:pt>
    <dgm:pt modelId="{3AD02358-94C9-495E-A5F0-D4C66C10E669}" type="sibTrans" cxnId="{245C3AD6-3590-4E2B-8235-706444B06872}">
      <dgm:prSet/>
      <dgm:spPr>
        <a:solidFill>
          <a:srgbClr val="FF0000"/>
        </a:solidFill>
      </dgm:spPr>
      <dgm:t>
        <a:bodyPr/>
        <a:lstStyle/>
        <a:p>
          <a:endParaRPr lang="en-NG"/>
        </a:p>
      </dgm:t>
    </dgm:pt>
    <dgm:pt modelId="{B118D032-BC91-4388-8D91-7E3A3789F523}">
      <dgm:prSet phldrT="[Text]" custT="1"/>
      <dgm:spPr/>
      <dgm:t>
        <a:bodyPr/>
        <a:lstStyle/>
        <a:p>
          <a:r>
            <a:rPr lang="en-US" sz="1500" dirty="0"/>
            <a:t>Split dataset into training and testing sets.</a:t>
          </a:r>
          <a:endParaRPr lang="en-NG" sz="1500" dirty="0"/>
        </a:p>
      </dgm:t>
    </dgm:pt>
    <dgm:pt modelId="{59003130-56FA-4279-A8BF-55E74B7148B9}" type="parTrans" cxnId="{727D929D-915A-4714-8B2C-F2B0FFE668D1}">
      <dgm:prSet/>
      <dgm:spPr/>
      <dgm:t>
        <a:bodyPr/>
        <a:lstStyle/>
        <a:p>
          <a:endParaRPr lang="en-NG"/>
        </a:p>
      </dgm:t>
    </dgm:pt>
    <dgm:pt modelId="{8090488A-39C4-42AB-ABA0-983A924FC8C7}" type="sibTrans" cxnId="{727D929D-915A-4714-8B2C-F2B0FFE668D1}">
      <dgm:prSet/>
      <dgm:spPr/>
      <dgm:t>
        <a:bodyPr/>
        <a:lstStyle/>
        <a:p>
          <a:endParaRPr lang="en-NG"/>
        </a:p>
      </dgm:t>
    </dgm:pt>
    <dgm:pt modelId="{3E2BA805-D9E6-417D-BA23-F1180B409A40}">
      <dgm:prSet phldrT="[Text]" custT="1"/>
      <dgm:spPr/>
      <dgm:t>
        <a:bodyPr/>
        <a:lstStyle/>
        <a:p>
          <a:r>
            <a:rPr lang="en-US" sz="1500" dirty="0"/>
            <a:t>Standardize features in dataset. </a:t>
          </a:r>
          <a:endParaRPr lang="en-NG" sz="1500" dirty="0"/>
        </a:p>
      </dgm:t>
    </dgm:pt>
    <dgm:pt modelId="{C24A667E-F3F2-4D7F-A19C-EC11B9485989}" type="sibTrans" cxnId="{248F981C-0E79-4ADF-A8E2-2F55636DCE92}">
      <dgm:prSet/>
      <dgm:spPr/>
      <dgm:t>
        <a:bodyPr/>
        <a:lstStyle/>
        <a:p>
          <a:endParaRPr lang="en-NG"/>
        </a:p>
      </dgm:t>
    </dgm:pt>
    <dgm:pt modelId="{0D05FDBE-E916-4B68-8475-983D119BC3D0}" type="parTrans" cxnId="{248F981C-0E79-4ADF-A8E2-2F55636DCE92}">
      <dgm:prSet/>
      <dgm:spPr/>
      <dgm:t>
        <a:bodyPr/>
        <a:lstStyle/>
        <a:p>
          <a:endParaRPr lang="en-NG"/>
        </a:p>
      </dgm:t>
    </dgm:pt>
    <dgm:pt modelId="{E994D566-AE91-4DCF-9AA3-9EFEC606EF9A}">
      <dgm:prSet custT="1"/>
      <dgm:spPr/>
      <dgm:t>
        <a:bodyPr/>
        <a:lstStyle/>
        <a:p>
          <a:r>
            <a:rPr lang="en-US" sz="1500" dirty="0"/>
            <a:t>Initialize models: Logistic Regression, SVM, Decision Tree, KNN.</a:t>
          </a:r>
          <a:endParaRPr lang="en-NG" sz="1500" dirty="0"/>
        </a:p>
      </dgm:t>
    </dgm:pt>
    <dgm:pt modelId="{91A62333-8AE8-47B0-B4C1-61A5D71261ED}" type="parTrans" cxnId="{156CE257-2C1D-4EC1-B7DF-6443293E5EF5}">
      <dgm:prSet/>
      <dgm:spPr/>
      <dgm:t>
        <a:bodyPr/>
        <a:lstStyle/>
        <a:p>
          <a:endParaRPr lang="en-NG"/>
        </a:p>
      </dgm:t>
    </dgm:pt>
    <dgm:pt modelId="{C1CEBAD3-FEA5-4F4C-B193-1EF1418BDA4A}" type="sibTrans" cxnId="{156CE257-2C1D-4EC1-B7DF-6443293E5EF5}">
      <dgm:prSet/>
      <dgm:spPr/>
      <dgm:t>
        <a:bodyPr/>
        <a:lstStyle/>
        <a:p>
          <a:endParaRPr lang="en-NG"/>
        </a:p>
      </dgm:t>
    </dgm:pt>
    <dgm:pt modelId="{311C5240-E25B-4821-A1C8-3516E1B49077}">
      <dgm:prSet custT="1"/>
      <dgm:spPr/>
      <dgm:t>
        <a:bodyPr/>
        <a:lstStyle/>
        <a:p>
          <a:r>
            <a:rPr lang="en-US" sz="1500" dirty="0"/>
            <a:t>Configure hyperparameters for each model.</a:t>
          </a:r>
          <a:endParaRPr lang="en-NG" sz="1500" dirty="0"/>
        </a:p>
      </dgm:t>
    </dgm:pt>
    <dgm:pt modelId="{397D9814-BB6A-4CB9-BB92-870B51C0E060}" type="parTrans" cxnId="{86D0B102-DE83-4625-B5D6-B0D32B509980}">
      <dgm:prSet/>
      <dgm:spPr/>
      <dgm:t>
        <a:bodyPr/>
        <a:lstStyle/>
        <a:p>
          <a:endParaRPr lang="en-NG"/>
        </a:p>
      </dgm:t>
    </dgm:pt>
    <dgm:pt modelId="{E0C5E15C-D0D7-4B69-B1C4-B09EFBEA1861}" type="sibTrans" cxnId="{86D0B102-DE83-4625-B5D6-B0D32B509980}">
      <dgm:prSet/>
      <dgm:spPr/>
      <dgm:t>
        <a:bodyPr/>
        <a:lstStyle/>
        <a:p>
          <a:endParaRPr lang="en-NG"/>
        </a:p>
      </dgm:t>
    </dgm:pt>
    <dgm:pt modelId="{68C25028-4D8C-4E73-B5F2-D87A465E7C79}">
      <dgm:prSet phldrT="[Text]"/>
      <dgm:spPr/>
      <dgm:t>
        <a:bodyPr/>
        <a:lstStyle/>
        <a:p>
          <a:r>
            <a:rPr lang="en-US" b="1" dirty="0"/>
            <a:t>Best Model Selection:</a:t>
          </a:r>
          <a:endParaRPr lang="en-NG" b="1" dirty="0"/>
        </a:p>
      </dgm:t>
    </dgm:pt>
    <dgm:pt modelId="{365C4A24-13B0-4180-88C3-41C027C953DE}" type="sibTrans" cxnId="{6A4A49FB-7BB2-4CD8-AF69-7060E9D83439}">
      <dgm:prSet/>
      <dgm:spPr/>
      <dgm:t>
        <a:bodyPr/>
        <a:lstStyle/>
        <a:p>
          <a:endParaRPr lang="en-NG"/>
        </a:p>
      </dgm:t>
    </dgm:pt>
    <dgm:pt modelId="{3634DF2D-5190-4943-B166-A7CAD9A0A464}" type="parTrans" cxnId="{6A4A49FB-7BB2-4CD8-AF69-7060E9D83439}">
      <dgm:prSet/>
      <dgm:spPr/>
      <dgm:t>
        <a:bodyPr/>
        <a:lstStyle/>
        <a:p>
          <a:endParaRPr lang="en-NG"/>
        </a:p>
      </dgm:t>
    </dgm:pt>
    <dgm:pt modelId="{C8847B18-6A7C-46F1-83A3-D015F28204F5}">
      <dgm:prSet phldrT="[Text]" custT="1"/>
      <dgm:spPr/>
      <dgm:t>
        <a:bodyPr/>
        <a:lstStyle/>
        <a:p>
          <a:r>
            <a:rPr lang="en-US" sz="1900" b="1" dirty="0"/>
            <a:t>Model Evaluation:</a:t>
          </a:r>
          <a:endParaRPr lang="en-NG" sz="1900" b="1" dirty="0"/>
        </a:p>
      </dgm:t>
    </dgm:pt>
    <dgm:pt modelId="{011BA7FE-BD57-480A-84FC-C0A8F2B2F668}" type="sibTrans" cxnId="{6D8DF907-B2BE-49EC-80E6-0A02A1C4583B}">
      <dgm:prSet/>
      <dgm:spPr>
        <a:solidFill>
          <a:srgbClr val="FFC000"/>
        </a:solidFill>
      </dgm:spPr>
      <dgm:t>
        <a:bodyPr/>
        <a:lstStyle/>
        <a:p>
          <a:endParaRPr lang="en-NG"/>
        </a:p>
      </dgm:t>
    </dgm:pt>
    <dgm:pt modelId="{8BBFEDC7-1009-4579-AF00-F6C612C9853A}" type="parTrans" cxnId="{6D8DF907-B2BE-49EC-80E6-0A02A1C4583B}">
      <dgm:prSet/>
      <dgm:spPr/>
      <dgm:t>
        <a:bodyPr/>
        <a:lstStyle/>
        <a:p>
          <a:endParaRPr lang="en-NG"/>
        </a:p>
      </dgm:t>
    </dgm:pt>
    <dgm:pt modelId="{B57DB4C2-590D-4BAA-9565-AED5E6D7E0DB}">
      <dgm:prSet/>
      <dgm:spPr/>
      <dgm:t>
        <a:bodyPr/>
        <a:lstStyle/>
        <a:p>
          <a:r>
            <a:rPr lang="en-US" b="1" dirty="0"/>
            <a:t>Performance Testing:</a:t>
          </a:r>
        </a:p>
      </dgm:t>
    </dgm:pt>
    <dgm:pt modelId="{A0116830-F314-4990-B30C-0AC2A41C71CE}" type="parTrans" cxnId="{1FCD926B-33BF-4F2B-AF0C-922AA1A4A2FF}">
      <dgm:prSet/>
      <dgm:spPr/>
      <dgm:t>
        <a:bodyPr/>
        <a:lstStyle/>
        <a:p>
          <a:endParaRPr lang="en-NG"/>
        </a:p>
      </dgm:t>
    </dgm:pt>
    <dgm:pt modelId="{31F5C58C-09B2-4684-80FD-2BA7D6A4A473}" type="sibTrans" cxnId="{1FCD926B-33BF-4F2B-AF0C-922AA1A4A2FF}">
      <dgm:prSet/>
      <dgm:spPr>
        <a:solidFill>
          <a:srgbClr val="FFFF00"/>
        </a:solidFill>
      </dgm:spPr>
      <dgm:t>
        <a:bodyPr/>
        <a:lstStyle/>
        <a:p>
          <a:endParaRPr lang="en-NG"/>
        </a:p>
      </dgm:t>
    </dgm:pt>
    <dgm:pt modelId="{CDD2F2DD-1A69-4494-A9BB-3A21BC349023}">
      <dgm:prSet custT="1"/>
      <dgm:spPr/>
      <dgm:t>
        <a:bodyPr/>
        <a:lstStyle/>
        <a:p>
          <a:r>
            <a:rPr lang="en-US" sz="1400" dirty="0"/>
            <a:t>Use </a:t>
          </a:r>
          <a:r>
            <a:rPr lang="en-US" sz="1400" dirty="0" err="1"/>
            <a:t>GridSearchCV</a:t>
          </a:r>
          <a:r>
            <a:rPr lang="en-US" sz="1400" dirty="0"/>
            <a:t> for hyperparameter tuning.</a:t>
          </a:r>
          <a:endParaRPr lang="en-NG" sz="1400" dirty="0"/>
        </a:p>
      </dgm:t>
    </dgm:pt>
    <dgm:pt modelId="{E371AA6B-75A8-47AC-9C3D-F80108115C8D}" type="parTrans" cxnId="{8259EB9A-F113-40D1-A9BB-B34E672E65D7}">
      <dgm:prSet/>
      <dgm:spPr/>
      <dgm:t>
        <a:bodyPr/>
        <a:lstStyle/>
        <a:p>
          <a:endParaRPr lang="en-NG"/>
        </a:p>
      </dgm:t>
    </dgm:pt>
    <dgm:pt modelId="{DBCBC83A-53FE-48B2-8567-BB8B3BB8D1DB}" type="sibTrans" cxnId="{8259EB9A-F113-40D1-A9BB-B34E672E65D7}">
      <dgm:prSet/>
      <dgm:spPr/>
      <dgm:t>
        <a:bodyPr/>
        <a:lstStyle/>
        <a:p>
          <a:endParaRPr lang="en-NG"/>
        </a:p>
      </dgm:t>
    </dgm:pt>
    <dgm:pt modelId="{A685649E-6684-4ED1-A194-D7C878D58469}">
      <dgm:prSet custT="1"/>
      <dgm:spPr/>
      <dgm:t>
        <a:bodyPr/>
        <a:lstStyle/>
        <a:p>
          <a:r>
            <a:rPr lang="en-US" sz="1400" dirty="0"/>
            <a:t>Select best hyperparameters based on validation scores</a:t>
          </a:r>
          <a:endParaRPr lang="en-NG" sz="1400" dirty="0"/>
        </a:p>
      </dgm:t>
    </dgm:pt>
    <dgm:pt modelId="{DDD3EDE0-D80D-4B85-B6C7-5860D2B5ACEF}" type="parTrans" cxnId="{10153C3A-A923-4516-B3F3-1336FA19CD8A}">
      <dgm:prSet/>
      <dgm:spPr/>
      <dgm:t>
        <a:bodyPr/>
        <a:lstStyle/>
        <a:p>
          <a:endParaRPr lang="en-NG"/>
        </a:p>
      </dgm:t>
    </dgm:pt>
    <dgm:pt modelId="{CD7A8AD7-E420-4CC5-A026-B03FC2A0AC74}" type="sibTrans" cxnId="{10153C3A-A923-4516-B3F3-1336FA19CD8A}">
      <dgm:prSet/>
      <dgm:spPr/>
      <dgm:t>
        <a:bodyPr/>
        <a:lstStyle/>
        <a:p>
          <a:endParaRPr lang="en-NG"/>
        </a:p>
      </dgm:t>
    </dgm:pt>
    <dgm:pt modelId="{704790D2-ECF8-4DA4-B9A2-0257AAD830CB}">
      <dgm:prSet custT="1"/>
      <dgm:spPr/>
      <dgm:t>
        <a:bodyPr/>
        <a:lstStyle/>
        <a:p>
          <a:r>
            <a:rPr lang="en-US" sz="1400" dirty="0"/>
            <a:t>Evaluate models using cross-validation on training data.</a:t>
          </a:r>
        </a:p>
      </dgm:t>
    </dgm:pt>
    <dgm:pt modelId="{E79792EA-B308-465B-AE60-E9AF75FD6926}" type="parTrans" cxnId="{569E65B3-F1B5-4654-8A82-B0AAA0877506}">
      <dgm:prSet/>
      <dgm:spPr/>
      <dgm:t>
        <a:bodyPr/>
        <a:lstStyle/>
        <a:p>
          <a:endParaRPr lang="en-NG"/>
        </a:p>
      </dgm:t>
    </dgm:pt>
    <dgm:pt modelId="{1DC329F5-A976-4EDB-B114-A619B79CDA48}" type="sibTrans" cxnId="{569E65B3-F1B5-4654-8A82-B0AAA0877506}">
      <dgm:prSet/>
      <dgm:spPr/>
      <dgm:t>
        <a:bodyPr/>
        <a:lstStyle/>
        <a:p>
          <a:endParaRPr lang="en-NG"/>
        </a:p>
      </dgm:t>
    </dgm:pt>
    <dgm:pt modelId="{CB20BC9F-C41F-465F-8729-1C599DBD2F83}">
      <dgm:prSet/>
      <dgm:spPr/>
      <dgm:t>
        <a:bodyPr/>
        <a:lstStyle/>
        <a:p>
          <a:r>
            <a:rPr lang="en-US" dirty="0"/>
            <a:t>Assess model accuracy on test data.</a:t>
          </a:r>
          <a:endParaRPr lang="en-NG" dirty="0"/>
        </a:p>
      </dgm:t>
    </dgm:pt>
    <dgm:pt modelId="{77D10574-15DE-4239-ADB1-9198E73817D6}" type="parTrans" cxnId="{80776330-21AF-452E-9D88-1B39B0C22275}">
      <dgm:prSet/>
      <dgm:spPr/>
      <dgm:t>
        <a:bodyPr/>
        <a:lstStyle/>
        <a:p>
          <a:endParaRPr lang="en-NG"/>
        </a:p>
      </dgm:t>
    </dgm:pt>
    <dgm:pt modelId="{C63CCD30-A10C-4A90-BE4A-668D0148CC0E}" type="sibTrans" cxnId="{80776330-21AF-452E-9D88-1B39B0C22275}">
      <dgm:prSet/>
      <dgm:spPr/>
      <dgm:t>
        <a:bodyPr/>
        <a:lstStyle/>
        <a:p>
          <a:endParaRPr lang="en-NG"/>
        </a:p>
      </dgm:t>
    </dgm:pt>
    <dgm:pt modelId="{CC74103B-B96E-41B4-A72D-E6659C742B27}">
      <dgm:prSet/>
      <dgm:spPr/>
      <dgm:t>
        <a:bodyPr/>
        <a:lstStyle/>
        <a:p>
          <a:r>
            <a:rPr lang="en-US" b="1" dirty="0"/>
            <a:t>Model Improvement:</a:t>
          </a:r>
          <a:endParaRPr lang="en-NG" b="1" dirty="0"/>
        </a:p>
      </dgm:t>
    </dgm:pt>
    <dgm:pt modelId="{4FC2060F-D2B3-4A79-A57A-D49DC57AF1DC}" type="parTrans" cxnId="{9AAD7A12-DBED-4A73-95EF-F12BEF9F6501}">
      <dgm:prSet/>
      <dgm:spPr/>
      <dgm:t>
        <a:bodyPr/>
        <a:lstStyle/>
        <a:p>
          <a:endParaRPr lang="en-NG"/>
        </a:p>
      </dgm:t>
    </dgm:pt>
    <dgm:pt modelId="{F773E596-0AAD-41AC-B80E-69EE2E1980CD}" type="sibTrans" cxnId="{9AAD7A12-DBED-4A73-95EF-F12BEF9F6501}">
      <dgm:prSet/>
      <dgm:spPr>
        <a:solidFill>
          <a:srgbClr val="92D050"/>
        </a:solidFill>
      </dgm:spPr>
      <dgm:t>
        <a:bodyPr/>
        <a:lstStyle/>
        <a:p>
          <a:endParaRPr lang="en-NG"/>
        </a:p>
      </dgm:t>
    </dgm:pt>
    <dgm:pt modelId="{E7B3C60E-83A4-4DFA-AC80-F82AB37F32E6}">
      <dgm:prSet/>
      <dgm:spPr/>
      <dgm:t>
        <a:bodyPr/>
        <a:lstStyle/>
        <a:p>
          <a:r>
            <a:rPr lang="en-US"/>
            <a:t>Generate confusion matrices to analyze model predictions.</a:t>
          </a:r>
          <a:endParaRPr lang="en-US" dirty="0"/>
        </a:p>
      </dgm:t>
    </dgm:pt>
    <dgm:pt modelId="{1423D6E7-7CEF-4A25-9846-7C4BFF85B0C6}" type="parTrans" cxnId="{06AC8B8C-DF69-4D67-B992-EA1F3E092E27}">
      <dgm:prSet/>
      <dgm:spPr/>
      <dgm:t>
        <a:bodyPr/>
        <a:lstStyle/>
        <a:p>
          <a:endParaRPr lang="en-NG"/>
        </a:p>
      </dgm:t>
    </dgm:pt>
    <dgm:pt modelId="{23A27E2A-C7C8-451E-9004-FB4745CFC0D2}" type="sibTrans" cxnId="{06AC8B8C-DF69-4D67-B992-EA1F3E092E27}">
      <dgm:prSet/>
      <dgm:spPr/>
      <dgm:t>
        <a:bodyPr/>
        <a:lstStyle/>
        <a:p>
          <a:endParaRPr lang="en-NG"/>
        </a:p>
      </dgm:t>
    </dgm:pt>
    <dgm:pt modelId="{8731BB50-5A08-40E2-BD43-5C3B3E6218BB}">
      <dgm:prSet/>
      <dgm:spPr/>
      <dgm:t>
        <a:bodyPr/>
        <a:lstStyle/>
        <a:p>
          <a:r>
            <a:rPr lang="en-US" dirty="0"/>
            <a:t>Reiterate tuning process based on test data performance.</a:t>
          </a:r>
          <a:endParaRPr lang="en-NG" dirty="0"/>
        </a:p>
      </dgm:t>
    </dgm:pt>
    <dgm:pt modelId="{D83276CD-3F1A-4C94-B72E-9EA89ABADF32}" type="parTrans" cxnId="{C79154EA-CE0D-414B-9C14-41FA0C24CB30}">
      <dgm:prSet/>
      <dgm:spPr/>
      <dgm:t>
        <a:bodyPr/>
        <a:lstStyle/>
        <a:p>
          <a:endParaRPr lang="en-NG"/>
        </a:p>
      </dgm:t>
    </dgm:pt>
    <dgm:pt modelId="{9EB4B57F-A1C4-46AD-B854-25CBD241CFB2}" type="sibTrans" cxnId="{C79154EA-CE0D-414B-9C14-41FA0C24CB30}">
      <dgm:prSet/>
      <dgm:spPr/>
      <dgm:t>
        <a:bodyPr/>
        <a:lstStyle/>
        <a:p>
          <a:endParaRPr lang="en-NG"/>
        </a:p>
      </dgm:t>
    </dgm:pt>
    <dgm:pt modelId="{E1167D90-AA93-49DB-A247-EFD0F0233302}">
      <dgm:prSet/>
      <dgm:spPr/>
      <dgm:t>
        <a:bodyPr/>
        <a:lstStyle/>
        <a:p>
          <a:r>
            <a:rPr lang="en-US" dirty="0"/>
            <a:t>Adjust model configurations if necessary.</a:t>
          </a:r>
        </a:p>
      </dgm:t>
    </dgm:pt>
    <dgm:pt modelId="{48DFFA36-B8CA-44E4-A335-AA355C804689}" type="parTrans" cxnId="{BB9FD9B5-1CFD-42D7-953D-A5CA5DF4377F}">
      <dgm:prSet/>
      <dgm:spPr/>
      <dgm:t>
        <a:bodyPr/>
        <a:lstStyle/>
        <a:p>
          <a:endParaRPr lang="en-NG"/>
        </a:p>
      </dgm:t>
    </dgm:pt>
    <dgm:pt modelId="{B9DCF0DA-379E-46B6-912E-4480D52202D7}" type="sibTrans" cxnId="{BB9FD9B5-1CFD-42D7-953D-A5CA5DF4377F}">
      <dgm:prSet/>
      <dgm:spPr/>
      <dgm:t>
        <a:bodyPr/>
        <a:lstStyle/>
        <a:p>
          <a:endParaRPr lang="en-NG"/>
        </a:p>
      </dgm:t>
    </dgm:pt>
    <dgm:pt modelId="{B8E15033-122F-4B29-BC26-69D1D68DA875}">
      <dgm:prSet/>
      <dgm:spPr/>
      <dgm:t>
        <a:bodyPr/>
        <a:lstStyle/>
        <a:p>
          <a:r>
            <a:rPr lang="en-US" dirty="0"/>
            <a:t>Compare accuracy scores across all models.</a:t>
          </a:r>
          <a:endParaRPr lang="en-NG" dirty="0"/>
        </a:p>
      </dgm:t>
    </dgm:pt>
    <dgm:pt modelId="{C5EFE2F5-5327-46EC-88FF-5F2855D8C024}" type="parTrans" cxnId="{126BE169-6B74-4247-A77F-F2C7C31F5F66}">
      <dgm:prSet/>
      <dgm:spPr/>
      <dgm:t>
        <a:bodyPr/>
        <a:lstStyle/>
        <a:p>
          <a:endParaRPr lang="en-NG"/>
        </a:p>
      </dgm:t>
    </dgm:pt>
    <dgm:pt modelId="{2D30CE03-7D27-49B4-875D-6CD80D1EF80B}" type="sibTrans" cxnId="{126BE169-6B74-4247-A77F-F2C7C31F5F66}">
      <dgm:prSet/>
      <dgm:spPr/>
      <dgm:t>
        <a:bodyPr/>
        <a:lstStyle/>
        <a:p>
          <a:endParaRPr lang="en-NG"/>
        </a:p>
      </dgm:t>
    </dgm:pt>
    <dgm:pt modelId="{DDA5FE41-EDD9-44F5-9677-B50A51C08957}">
      <dgm:prSet/>
      <dgm:spPr/>
      <dgm:t>
        <a:bodyPr/>
        <a:lstStyle/>
        <a:p>
          <a:r>
            <a:rPr lang="en-US" dirty="0"/>
            <a:t>Identify the model with the highest accuracy on test data.</a:t>
          </a:r>
        </a:p>
      </dgm:t>
    </dgm:pt>
    <dgm:pt modelId="{433EC3AE-E446-40CA-8B08-07DB3E9D19CD}" type="parTrans" cxnId="{64E3D142-1CDC-426D-884F-D2A9774FA556}">
      <dgm:prSet/>
      <dgm:spPr/>
      <dgm:t>
        <a:bodyPr/>
        <a:lstStyle/>
        <a:p>
          <a:endParaRPr lang="en-NG"/>
        </a:p>
      </dgm:t>
    </dgm:pt>
    <dgm:pt modelId="{AD292E64-CB26-4BB5-8301-DE078FEC6EA5}" type="sibTrans" cxnId="{64E3D142-1CDC-426D-884F-D2A9774FA556}">
      <dgm:prSet/>
      <dgm:spPr/>
      <dgm:t>
        <a:bodyPr/>
        <a:lstStyle/>
        <a:p>
          <a:endParaRPr lang="en-NG"/>
        </a:p>
      </dgm:t>
    </dgm:pt>
    <dgm:pt modelId="{20167A2D-A706-49D5-9965-F257F0E2F7EF}" type="pres">
      <dgm:prSet presAssocID="{6EF6E640-F0EA-4078-A77B-F886276AA41F}" presName="diagram" presStyleCnt="0">
        <dgm:presLayoutVars>
          <dgm:dir/>
          <dgm:resizeHandles val="exact"/>
        </dgm:presLayoutVars>
      </dgm:prSet>
      <dgm:spPr/>
    </dgm:pt>
    <dgm:pt modelId="{C68E38CF-9679-4CB4-83D4-DCA07ED88DB5}" type="pres">
      <dgm:prSet presAssocID="{14BBDAB5-92EC-4FB7-A933-8266E956383A}" presName="node" presStyleLbl="node1" presStyleIdx="0" presStyleCnt="6">
        <dgm:presLayoutVars>
          <dgm:bulletEnabled val="1"/>
        </dgm:presLayoutVars>
      </dgm:prSet>
      <dgm:spPr/>
    </dgm:pt>
    <dgm:pt modelId="{7CA581A9-8E67-4B2C-877A-C973D1FCB044}" type="pres">
      <dgm:prSet presAssocID="{335BCFDE-BE87-4D93-8102-185CC6E55A27}" presName="sibTrans" presStyleLbl="sibTrans2D1" presStyleIdx="0" presStyleCnt="5"/>
      <dgm:spPr/>
    </dgm:pt>
    <dgm:pt modelId="{1DC68A46-7398-4976-AC82-8F970696C8AE}" type="pres">
      <dgm:prSet presAssocID="{335BCFDE-BE87-4D93-8102-185CC6E55A27}" presName="connectorText" presStyleLbl="sibTrans2D1" presStyleIdx="0" presStyleCnt="5"/>
      <dgm:spPr/>
    </dgm:pt>
    <dgm:pt modelId="{2C12617A-FE9B-4BAA-B1F7-EA388F7403A2}" type="pres">
      <dgm:prSet presAssocID="{1B8DEE52-793E-4012-B72B-22902253CA20}" presName="node" presStyleLbl="node1" presStyleIdx="1" presStyleCnt="6">
        <dgm:presLayoutVars>
          <dgm:bulletEnabled val="1"/>
        </dgm:presLayoutVars>
      </dgm:prSet>
      <dgm:spPr/>
    </dgm:pt>
    <dgm:pt modelId="{91F9653A-B098-40BE-A87E-C6F83B7FDCD5}" type="pres">
      <dgm:prSet presAssocID="{3AD02358-94C9-495E-A5F0-D4C66C10E669}" presName="sibTrans" presStyleLbl="sibTrans2D1" presStyleIdx="1" presStyleCnt="5"/>
      <dgm:spPr/>
    </dgm:pt>
    <dgm:pt modelId="{8B397B90-1D6D-4B6D-A3B3-FCCF119EF45E}" type="pres">
      <dgm:prSet presAssocID="{3AD02358-94C9-495E-A5F0-D4C66C10E669}" presName="connectorText" presStyleLbl="sibTrans2D1" presStyleIdx="1" presStyleCnt="5"/>
      <dgm:spPr/>
    </dgm:pt>
    <dgm:pt modelId="{92632BE7-5C5B-401B-A186-4FA3DEBBE523}" type="pres">
      <dgm:prSet presAssocID="{C8847B18-6A7C-46F1-83A3-D015F28204F5}" presName="node" presStyleLbl="node1" presStyleIdx="2" presStyleCnt="6" custScaleY="116789">
        <dgm:presLayoutVars>
          <dgm:bulletEnabled val="1"/>
        </dgm:presLayoutVars>
      </dgm:prSet>
      <dgm:spPr/>
    </dgm:pt>
    <dgm:pt modelId="{89001177-493C-4598-9C7B-FDF92CC18714}" type="pres">
      <dgm:prSet presAssocID="{011BA7FE-BD57-480A-84FC-C0A8F2B2F668}" presName="sibTrans" presStyleLbl="sibTrans2D1" presStyleIdx="2" presStyleCnt="5"/>
      <dgm:spPr/>
    </dgm:pt>
    <dgm:pt modelId="{CCA9DB7B-0CB9-43FB-9447-3CD8BA901104}" type="pres">
      <dgm:prSet presAssocID="{011BA7FE-BD57-480A-84FC-C0A8F2B2F668}" presName="connectorText" presStyleLbl="sibTrans2D1" presStyleIdx="2" presStyleCnt="5"/>
      <dgm:spPr/>
    </dgm:pt>
    <dgm:pt modelId="{0812D36B-9AFC-4AA7-B786-BB7C0AA3999E}" type="pres">
      <dgm:prSet presAssocID="{B57DB4C2-590D-4BAA-9565-AED5E6D7E0DB}" presName="node" presStyleLbl="node1" presStyleIdx="3" presStyleCnt="6">
        <dgm:presLayoutVars>
          <dgm:bulletEnabled val="1"/>
        </dgm:presLayoutVars>
      </dgm:prSet>
      <dgm:spPr/>
    </dgm:pt>
    <dgm:pt modelId="{4BF78FA9-C679-489F-8AA5-77C9C6E4587C}" type="pres">
      <dgm:prSet presAssocID="{31F5C58C-09B2-4684-80FD-2BA7D6A4A473}" presName="sibTrans" presStyleLbl="sibTrans2D1" presStyleIdx="3" presStyleCnt="5"/>
      <dgm:spPr/>
    </dgm:pt>
    <dgm:pt modelId="{990DB357-7C3B-41FA-BAD6-133D73B5012E}" type="pres">
      <dgm:prSet presAssocID="{31F5C58C-09B2-4684-80FD-2BA7D6A4A473}" presName="connectorText" presStyleLbl="sibTrans2D1" presStyleIdx="3" presStyleCnt="5"/>
      <dgm:spPr/>
    </dgm:pt>
    <dgm:pt modelId="{C69BB75D-110C-4E60-AD67-3C57AFCF6F2E}" type="pres">
      <dgm:prSet presAssocID="{CC74103B-B96E-41B4-A72D-E6659C742B27}" presName="node" presStyleLbl="node1" presStyleIdx="4" presStyleCnt="6">
        <dgm:presLayoutVars>
          <dgm:bulletEnabled val="1"/>
        </dgm:presLayoutVars>
      </dgm:prSet>
      <dgm:spPr/>
    </dgm:pt>
    <dgm:pt modelId="{6730439D-1AA1-4BD9-A6F4-F114BBF621D1}" type="pres">
      <dgm:prSet presAssocID="{F773E596-0AAD-41AC-B80E-69EE2E1980CD}" presName="sibTrans" presStyleLbl="sibTrans2D1" presStyleIdx="4" presStyleCnt="5"/>
      <dgm:spPr/>
    </dgm:pt>
    <dgm:pt modelId="{D01EAABF-571B-4AE2-BC27-8E18F95439F8}" type="pres">
      <dgm:prSet presAssocID="{F773E596-0AAD-41AC-B80E-69EE2E1980CD}" presName="connectorText" presStyleLbl="sibTrans2D1" presStyleIdx="4" presStyleCnt="5"/>
      <dgm:spPr/>
    </dgm:pt>
    <dgm:pt modelId="{9A3F54DE-10C8-4F3E-9080-AC652D18E809}" type="pres">
      <dgm:prSet presAssocID="{68C25028-4D8C-4E73-B5F2-D87A465E7C79}" presName="node" presStyleLbl="node1" presStyleIdx="5" presStyleCnt="6">
        <dgm:presLayoutVars>
          <dgm:bulletEnabled val="1"/>
        </dgm:presLayoutVars>
      </dgm:prSet>
      <dgm:spPr/>
    </dgm:pt>
  </dgm:ptLst>
  <dgm:cxnLst>
    <dgm:cxn modelId="{86D0B102-DE83-4625-B5D6-B0D32B509980}" srcId="{1B8DEE52-793E-4012-B72B-22902253CA20}" destId="{311C5240-E25B-4821-A1C8-3516E1B49077}" srcOrd="1" destOrd="0" parTransId="{397D9814-BB6A-4CB9-BB92-870B51C0E060}" sibTransId="{E0C5E15C-D0D7-4B69-B1C4-B09EFBEA1861}"/>
    <dgm:cxn modelId="{25D56503-19C1-471C-96B8-0C6F24F33E3D}" type="presOf" srcId="{1B8DEE52-793E-4012-B72B-22902253CA20}" destId="{2C12617A-FE9B-4BAA-B1F7-EA388F7403A2}" srcOrd="0" destOrd="0" presId="urn:microsoft.com/office/officeart/2005/8/layout/process5"/>
    <dgm:cxn modelId="{6D8DF907-B2BE-49EC-80E6-0A02A1C4583B}" srcId="{6EF6E640-F0EA-4078-A77B-F886276AA41F}" destId="{C8847B18-6A7C-46F1-83A3-D015F28204F5}" srcOrd="2" destOrd="0" parTransId="{8BBFEDC7-1009-4579-AF00-F6C612C9853A}" sibTransId="{011BA7FE-BD57-480A-84FC-C0A8F2B2F668}"/>
    <dgm:cxn modelId="{9AAD7A12-DBED-4A73-95EF-F12BEF9F6501}" srcId="{6EF6E640-F0EA-4078-A77B-F886276AA41F}" destId="{CC74103B-B96E-41B4-A72D-E6659C742B27}" srcOrd="4" destOrd="0" parTransId="{4FC2060F-D2B3-4A79-A57A-D49DC57AF1DC}" sibTransId="{F773E596-0AAD-41AC-B80E-69EE2E1980CD}"/>
    <dgm:cxn modelId="{CD62EF14-794F-474A-BFC8-65B0A9D05D6F}" type="presOf" srcId="{6EF6E640-F0EA-4078-A77B-F886276AA41F}" destId="{20167A2D-A706-49D5-9965-F257F0E2F7EF}" srcOrd="0" destOrd="0" presId="urn:microsoft.com/office/officeart/2005/8/layout/process5"/>
    <dgm:cxn modelId="{C086DE16-4B02-4206-9588-10FC662D668D}" type="presOf" srcId="{CB20BC9F-C41F-465F-8729-1C599DBD2F83}" destId="{0812D36B-9AFC-4AA7-B786-BB7C0AA3999E}" srcOrd="0" destOrd="1" presId="urn:microsoft.com/office/officeart/2005/8/layout/process5"/>
    <dgm:cxn modelId="{248F981C-0E79-4ADF-A8E2-2F55636DCE92}" srcId="{14BBDAB5-92EC-4FB7-A933-8266E956383A}" destId="{3E2BA805-D9E6-417D-BA23-F1180B409A40}" srcOrd="0" destOrd="0" parTransId="{0D05FDBE-E916-4B68-8475-983D119BC3D0}" sibTransId="{C24A667E-F3F2-4D7F-A19C-EC11B9485989}"/>
    <dgm:cxn modelId="{80776330-21AF-452E-9D88-1B39B0C22275}" srcId="{B57DB4C2-590D-4BAA-9565-AED5E6D7E0DB}" destId="{CB20BC9F-C41F-465F-8729-1C599DBD2F83}" srcOrd="0" destOrd="0" parTransId="{77D10574-15DE-4239-ADB1-9198E73817D6}" sibTransId="{C63CCD30-A10C-4A90-BE4A-668D0148CC0E}"/>
    <dgm:cxn modelId="{39C81332-4439-413E-BA7B-3403DCFB5F3E}" type="presOf" srcId="{B57DB4C2-590D-4BAA-9565-AED5E6D7E0DB}" destId="{0812D36B-9AFC-4AA7-B786-BB7C0AA3999E}" srcOrd="0" destOrd="0" presId="urn:microsoft.com/office/officeart/2005/8/layout/process5"/>
    <dgm:cxn modelId="{10153C3A-A923-4516-B3F3-1336FA19CD8A}" srcId="{C8847B18-6A7C-46F1-83A3-D015F28204F5}" destId="{A685649E-6684-4ED1-A194-D7C878D58469}" srcOrd="2" destOrd="0" parTransId="{DDD3EDE0-D80D-4B85-B6C7-5860D2B5ACEF}" sibTransId="{CD7A8AD7-E420-4CC5-A026-B03FC2A0AC74}"/>
    <dgm:cxn modelId="{A52B993C-FD0D-4988-B8E4-05F26798B10A}" type="presOf" srcId="{68C25028-4D8C-4E73-B5F2-D87A465E7C79}" destId="{9A3F54DE-10C8-4F3E-9080-AC652D18E809}" srcOrd="0" destOrd="0" presId="urn:microsoft.com/office/officeart/2005/8/layout/process5"/>
    <dgm:cxn modelId="{64E3D142-1CDC-426D-884F-D2A9774FA556}" srcId="{68C25028-4D8C-4E73-B5F2-D87A465E7C79}" destId="{DDA5FE41-EDD9-44F5-9677-B50A51C08957}" srcOrd="1" destOrd="0" parTransId="{433EC3AE-E446-40CA-8B08-07DB3E9D19CD}" sibTransId="{AD292E64-CB26-4BB5-8301-DE078FEC6EA5}"/>
    <dgm:cxn modelId="{DE903365-FF72-451C-A6EA-EA38DF69A135}" type="presOf" srcId="{E1167D90-AA93-49DB-A247-EFD0F0233302}" destId="{C69BB75D-110C-4E60-AD67-3C57AFCF6F2E}" srcOrd="0" destOrd="2" presId="urn:microsoft.com/office/officeart/2005/8/layout/process5"/>
    <dgm:cxn modelId="{126BE169-6B74-4247-A77F-F2C7C31F5F66}" srcId="{68C25028-4D8C-4E73-B5F2-D87A465E7C79}" destId="{B8E15033-122F-4B29-BC26-69D1D68DA875}" srcOrd="0" destOrd="0" parTransId="{C5EFE2F5-5327-46EC-88FF-5F2855D8C024}" sibTransId="{2D30CE03-7D27-49B4-875D-6CD80D1EF80B}"/>
    <dgm:cxn modelId="{1FCD926B-33BF-4F2B-AF0C-922AA1A4A2FF}" srcId="{6EF6E640-F0EA-4078-A77B-F886276AA41F}" destId="{B57DB4C2-590D-4BAA-9565-AED5E6D7E0DB}" srcOrd="3" destOrd="0" parTransId="{A0116830-F314-4990-B30C-0AC2A41C71CE}" sibTransId="{31F5C58C-09B2-4684-80FD-2BA7D6A4A473}"/>
    <dgm:cxn modelId="{01B5246E-28D2-49C7-BCDF-8B12E7D6993D}" type="presOf" srcId="{704790D2-ECF8-4DA4-B9A2-0257AAD830CB}" destId="{92632BE7-5C5B-401B-A186-4FA3DEBBE523}" srcOrd="0" destOrd="2" presId="urn:microsoft.com/office/officeart/2005/8/layout/process5"/>
    <dgm:cxn modelId="{C16BAF71-02D3-47B2-9DEE-F4305F0B6759}" type="presOf" srcId="{335BCFDE-BE87-4D93-8102-185CC6E55A27}" destId="{7CA581A9-8E67-4B2C-877A-C973D1FCB044}" srcOrd="0" destOrd="0" presId="urn:microsoft.com/office/officeart/2005/8/layout/process5"/>
    <dgm:cxn modelId="{8F9ACF73-8DD7-4E4E-A4CD-4B7A9EDA9054}" type="presOf" srcId="{14BBDAB5-92EC-4FB7-A933-8266E956383A}" destId="{C68E38CF-9679-4CB4-83D4-DCA07ED88DB5}" srcOrd="0" destOrd="0" presId="urn:microsoft.com/office/officeart/2005/8/layout/process5"/>
    <dgm:cxn modelId="{AA3C5255-95DB-421D-AA52-0E64A9C2E482}" type="presOf" srcId="{31F5C58C-09B2-4684-80FD-2BA7D6A4A473}" destId="{990DB357-7C3B-41FA-BAD6-133D73B5012E}" srcOrd="1" destOrd="0" presId="urn:microsoft.com/office/officeart/2005/8/layout/process5"/>
    <dgm:cxn modelId="{156CE257-2C1D-4EC1-B7DF-6443293E5EF5}" srcId="{1B8DEE52-793E-4012-B72B-22902253CA20}" destId="{E994D566-AE91-4DCF-9AA3-9EFEC606EF9A}" srcOrd="0" destOrd="0" parTransId="{91A62333-8AE8-47B0-B4C1-61A5D71261ED}" sibTransId="{C1CEBAD3-FEA5-4F4C-B193-1EF1418BDA4A}"/>
    <dgm:cxn modelId="{599D9080-7B19-4E13-84B1-CB6648094F09}" type="presOf" srcId="{E7B3C60E-83A4-4DFA-AC80-F82AB37F32E6}" destId="{0812D36B-9AFC-4AA7-B786-BB7C0AA3999E}" srcOrd="0" destOrd="2" presId="urn:microsoft.com/office/officeart/2005/8/layout/process5"/>
    <dgm:cxn modelId="{AE027283-406F-4BF0-A0AC-D6B0891F5B18}" type="presOf" srcId="{311C5240-E25B-4821-A1C8-3516E1B49077}" destId="{2C12617A-FE9B-4BAA-B1F7-EA388F7403A2}" srcOrd="0" destOrd="2" presId="urn:microsoft.com/office/officeart/2005/8/layout/process5"/>
    <dgm:cxn modelId="{FE805985-E3A5-4FE0-8FFF-A4D174854115}" type="presOf" srcId="{E994D566-AE91-4DCF-9AA3-9EFEC606EF9A}" destId="{2C12617A-FE9B-4BAA-B1F7-EA388F7403A2}" srcOrd="0" destOrd="1" presId="urn:microsoft.com/office/officeart/2005/8/layout/process5"/>
    <dgm:cxn modelId="{06AC8B8C-DF69-4D67-B992-EA1F3E092E27}" srcId="{B57DB4C2-590D-4BAA-9565-AED5E6D7E0DB}" destId="{E7B3C60E-83A4-4DFA-AC80-F82AB37F32E6}" srcOrd="1" destOrd="0" parTransId="{1423D6E7-7CEF-4A25-9846-7C4BFF85B0C6}" sibTransId="{23A27E2A-C7C8-451E-9004-FB4745CFC0D2}"/>
    <dgm:cxn modelId="{C00B3A8D-6200-4A32-9E72-CA66500860CC}" type="presOf" srcId="{B8E15033-122F-4B29-BC26-69D1D68DA875}" destId="{9A3F54DE-10C8-4F3E-9080-AC652D18E809}" srcOrd="0" destOrd="1" presId="urn:microsoft.com/office/officeart/2005/8/layout/process5"/>
    <dgm:cxn modelId="{8259EB9A-F113-40D1-A9BB-B34E672E65D7}" srcId="{C8847B18-6A7C-46F1-83A3-D015F28204F5}" destId="{CDD2F2DD-1A69-4494-A9BB-3A21BC349023}" srcOrd="0" destOrd="0" parTransId="{E371AA6B-75A8-47AC-9C3D-F80108115C8D}" sibTransId="{DBCBC83A-53FE-48B2-8567-BB8B3BB8D1DB}"/>
    <dgm:cxn modelId="{727D929D-915A-4714-8B2C-F2B0FFE668D1}" srcId="{14BBDAB5-92EC-4FB7-A933-8266E956383A}" destId="{B118D032-BC91-4388-8D91-7E3A3789F523}" srcOrd="1" destOrd="0" parTransId="{59003130-56FA-4279-A8BF-55E74B7148B9}" sibTransId="{8090488A-39C4-42AB-ABA0-983A924FC8C7}"/>
    <dgm:cxn modelId="{C4D752A0-AF3F-43C6-956A-3DB8E86D5516}" type="presOf" srcId="{8731BB50-5A08-40E2-BD43-5C3B3E6218BB}" destId="{C69BB75D-110C-4E60-AD67-3C57AFCF6F2E}" srcOrd="0" destOrd="1" presId="urn:microsoft.com/office/officeart/2005/8/layout/process5"/>
    <dgm:cxn modelId="{16627BA6-A2C0-480C-9743-901ED33D881F}" type="presOf" srcId="{B118D032-BC91-4388-8D91-7E3A3789F523}" destId="{C68E38CF-9679-4CB4-83D4-DCA07ED88DB5}" srcOrd="0" destOrd="2" presId="urn:microsoft.com/office/officeart/2005/8/layout/process5"/>
    <dgm:cxn modelId="{BC343AA7-29B4-42E8-9EE0-72BFF126855C}" type="presOf" srcId="{3AD02358-94C9-495E-A5F0-D4C66C10E669}" destId="{8B397B90-1D6D-4B6D-A3B3-FCCF119EF45E}" srcOrd="1" destOrd="0" presId="urn:microsoft.com/office/officeart/2005/8/layout/process5"/>
    <dgm:cxn modelId="{768734A9-FBE6-4F4F-A15C-6EDCA0125250}" type="presOf" srcId="{DDA5FE41-EDD9-44F5-9677-B50A51C08957}" destId="{9A3F54DE-10C8-4F3E-9080-AC652D18E809}" srcOrd="0" destOrd="2" presId="urn:microsoft.com/office/officeart/2005/8/layout/process5"/>
    <dgm:cxn modelId="{569E65B3-F1B5-4654-8A82-B0AAA0877506}" srcId="{C8847B18-6A7C-46F1-83A3-D015F28204F5}" destId="{704790D2-ECF8-4DA4-B9A2-0257AAD830CB}" srcOrd="1" destOrd="0" parTransId="{E79792EA-B308-465B-AE60-E9AF75FD6926}" sibTransId="{1DC329F5-A976-4EDB-B114-A619B79CDA48}"/>
    <dgm:cxn modelId="{BB9FD9B5-1CFD-42D7-953D-A5CA5DF4377F}" srcId="{CC74103B-B96E-41B4-A72D-E6659C742B27}" destId="{E1167D90-AA93-49DB-A247-EFD0F0233302}" srcOrd="1" destOrd="0" parTransId="{48DFFA36-B8CA-44E4-A335-AA355C804689}" sibTransId="{B9DCF0DA-379E-46B6-912E-4480D52202D7}"/>
    <dgm:cxn modelId="{DE113DB7-E183-4581-BA6A-265FE22A0BDE}" type="presOf" srcId="{CDD2F2DD-1A69-4494-A9BB-3A21BC349023}" destId="{92632BE7-5C5B-401B-A186-4FA3DEBBE523}" srcOrd="0" destOrd="1" presId="urn:microsoft.com/office/officeart/2005/8/layout/process5"/>
    <dgm:cxn modelId="{D71177BE-DA84-422F-B4F1-091263AA3E34}" type="presOf" srcId="{31F5C58C-09B2-4684-80FD-2BA7D6A4A473}" destId="{4BF78FA9-C679-489F-8AA5-77C9C6E4587C}" srcOrd="0" destOrd="0" presId="urn:microsoft.com/office/officeart/2005/8/layout/process5"/>
    <dgm:cxn modelId="{D5FA4CC0-660D-4398-8E81-63ECA172B6FD}" type="presOf" srcId="{011BA7FE-BD57-480A-84FC-C0A8F2B2F668}" destId="{CCA9DB7B-0CB9-43FB-9447-3CD8BA901104}" srcOrd="1" destOrd="0" presId="urn:microsoft.com/office/officeart/2005/8/layout/process5"/>
    <dgm:cxn modelId="{515EEBC1-054F-4127-9E38-9CEC1FD570C4}" type="presOf" srcId="{3E2BA805-D9E6-417D-BA23-F1180B409A40}" destId="{C68E38CF-9679-4CB4-83D4-DCA07ED88DB5}" srcOrd="0" destOrd="1" presId="urn:microsoft.com/office/officeart/2005/8/layout/process5"/>
    <dgm:cxn modelId="{E30D17C2-670E-4B63-B8C0-A99E57BA0BDD}" type="presOf" srcId="{3AD02358-94C9-495E-A5F0-D4C66C10E669}" destId="{91F9653A-B098-40BE-A87E-C6F83B7FDCD5}" srcOrd="0" destOrd="0" presId="urn:microsoft.com/office/officeart/2005/8/layout/process5"/>
    <dgm:cxn modelId="{157C66C7-A82A-4E9D-8D0F-2BBD69E654EC}" type="presOf" srcId="{C8847B18-6A7C-46F1-83A3-D015F28204F5}" destId="{92632BE7-5C5B-401B-A186-4FA3DEBBE523}" srcOrd="0" destOrd="0" presId="urn:microsoft.com/office/officeart/2005/8/layout/process5"/>
    <dgm:cxn modelId="{0D7219CA-32FC-40CD-98F1-8E765248D17E}" type="presOf" srcId="{335BCFDE-BE87-4D93-8102-185CC6E55A27}" destId="{1DC68A46-7398-4976-AC82-8F970696C8AE}" srcOrd="1" destOrd="0" presId="urn:microsoft.com/office/officeart/2005/8/layout/process5"/>
    <dgm:cxn modelId="{457F19CE-6540-47B0-BAAF-346E2A96E90B}" srcId="{6EF6E640-F0EA-4078-A77B-F886276AA41F}" destId="{14BBDAB5-92EC-4FB7-A933-8266E956383A}" srcOrd="0" destOrd="0" parTransId="{03819C4E-B26D-4AAD-872A-2B3C07A9FF85}" sibTransId="{335BCFDE-BE87-4D93-8102-185CC6E55A27}"/>
    <dgm:cxn modelId="{245C3AD6-3590-4E2B-8235-706444B06872}" srcId="{6EF6E640-F0EA-4078-A77B-F886276AA41F}" destId="{1B8DEE52-793E-4012-B72B-22902253CA20}" srcOrd="1" destOrd="0" parTransId="{C22B4105-B777-4206-86EF-C84EC4271C92}" sibTransId="{3AD02358-94C9-495E-A5F0-D4C66C10E669}"/>
    <dgm:cxn modelId="{5A2908D8-0F41-465F-A6D7-92638E2BC844}" type="presOf" srcId="{F773E596-0AAD-41AC-B80E-69EE2E1980CD}" destId="{D01EAABF-571B-4AE2-BC27-8E18F95439F8}" srcOrd="1" destOrd="0" presId="urn:microsoft.com/office/officeart/2005/8/layout/process5"/>
    <dgm:cxn modelId="{847912D8-05C0-4434-8D5C-CC401BD42321}" type="presOf" srcId="{CC74103B-B96E-41B4-A72D-E6659C742B27}" destId="{C69BB75D-110C-4E60-AD67-3C57AFCF6F2E}" srcOrd="0" destOrd="0" presId="urn:microsoft.com/office/officeart/2005/8/layout/process5"/>
    <dgm:cxn modelId="{A21BFCDB-9998-4D8F-97D5-07C1B520BF45}" type="presOf" srcId="{011BA7FE-BD57-480A-84FC-C0A8F2B2F668}" destId="{89001177-493C-4598-9C7B-FDF92CC18714}" srcOrd="0" destOrd="0" presId="urn:microsoft.com/office/officeart/2005/8/layout/process5"/>
    <dgm:cxn modelId="{44B204E8-4BB2-497F-B910-8A2E4E0DBD99}" type="presOf" srcId="{F773E596-0AAD-41AC-B80E-69EE2E1980CD}" destId="{6730439D-1AA1-4BD9-A6F4-F114BBF621D1}" srcOrd="0" destOrd="0" presId="urn:microsoft.com/office/officeart/2005/8/layout/process5"/>
    <dgm:cxn modelId="{C79154EA-CE0D-414B-9C14-41FA0C24CB30}" srcId="{CC74103B-B96E-41B4-A72D-E6659C742B27}" destId="{8731BB50-5A08-40E2-BD43-5C3B3E6218BB}" srcOrd="0" destOrd="0" parTransId="{D83276CD-3F1A-4C94-B72E-9EA89ABADF32}" sibTransId="{9EB4B57F-A1C4-46AD-B854-25CBD241CFB2}"/>
    <dgm:cxn modelId="{4F3C7DF4-D9B6-4A1A-B96D-5CE9D6A152BD}" type="presOf" srcId="{A685649E-6684-4ED1-A194-D7C878D58469}" destId="{92632BE7-5C5B-401B-A186-4FA3DEBBE523}" srcOrd="0" destOrd="3" presId="urn:microsoft.com/office/officeart/2005/8/layout/process5"/>
    <dgm:cxn modelId="{6A4A49FB-7BB2-4CD8-AF69-7060E9D83439}" srcId="{6EF6E640-F0EA-4078-A77B-F886276AA41F}" destId="{68C25028-4D8C-4E73-B5F2-D87A465E7C79}" srcOrd="5" destOrd="0" parTransId="{3634DF2D-5190-4943-B166-A7CAD9A0A464}" sibTransId="{365C4A24-13B0-4180-88C3-41C027C953DE}"/>
    <dgm:cxn modelId="{5757D201-90B7-4481-B86E-EFD799A2FE21}" type="presParOf" srcId="{20167A2D-A706-49D5-9965-F257F0E2F7EF}" destId="{C68E38CF-9679-4CB4-83D4-DCA07ED88DB5}" srcOrd="0" destOrd="0" presId="urn:microsoft.com/office/officeart/2005/8/layout/process5"/>
    <dgm:cxn modelId="{A4B5AEA8-184D-4F10-8E89-A70B02ED8F32}" type="presParOf" srcId="{20167A2D-A706-49D5-9965-F257F0E2F7EF}" destId="{7CA581A9-8E67-4B2C-877A-C973D1FCB044}" srcOrd="1" destOrd="0" presId="urn:microsoft.com/office/officeart/2005/8/layout/process5"/>
    <dgm:cxn modelId="{FDE459DC-4FBE-4142-AEBE-8D31534F167B}" type="presParOf" srcId="{7CA581A9-8E67-4B2C-877A-C973D1FCB044}" destId="{1DC68A46-7398-4976-AC82-8F970696C8AE}" srcOrd="0" destOrd="0" presId="urn:microsoft.com/office/officeart/2005/8/layout/process5"/>
    <dgm:cxn modelId="{BC58965D-BAFA-4425-A084-5F9C8630D433}" type="presParOf" srcId="{20167A2D-A706-49D5-9965-F257F0E2F7EF}" destId="{2C12617A-FE9B-4BAA-B1F7-EA388F7403A2}" srcOrd="2" destOrd="0" presId="urn:microsoft.com/office/officeart/2005/8/layout/process5"/>
    <dgm:cxn modelId="{049C79FE-49D6-4712-89B0-843AC759C901}" type="presParOf" srcId="{20167A2D-A706-49D5-9965-F257F0E2F7EF}" destId="{91F9653A-B098-40BE-A87E-C6F83B7FDCD5}" srcOrd="3" destOrd="0" presId="urn:microsoft.com/office/officeart/2005/8/layout/process5"/>
    <dgm:cxn modelId="{9C7D68AF-B1AB-4630-962F-77F1907C26D2}" type="presParOf" srcId="{91F9653A-B098-40BE-A87E-C6F83B7FDCD5}" destId="{8B397B90-1D6D-4B6D-A3B3-FCCF119EF45E}" srcOrd="0" destOrd="0" presId="urn:microsoft.com/office/officeart/2005/8/layout/process5"/>
    <dgm:cxn modelId="{BF46D0D9-AC57-4D0C-A4A1-CEBF6C273780}" type="presParOf" srcId="{20167A2D-A706-49D5-9965-F257F0E2F7EF}" destId="{92632BE7-5C5B-401B-A186-4FA3DEBBE523}" srcOrd="4" destOrd="0" presId="urn:microsoft.com/office/officeart/2005/8/layout/process5"/>
    <dgm:cxn modelId="{A405A56A-8171-41AB-B5E0-237BC2E44B75}" type="presParOf" srcId="{20167A2D-A706-49D5-9965-F257F0E2F7EF}" destId="{89001177-493C-4598-9C7B-FDF92CC18714}" srcOrd="5" destOrd="0" presId="urn:microsoft.com/office/officeart/2005/8/layout/process5"/>
    <dgm:cxn modelId="{6FA13EC2-8051-4BDA-BB84-F68E33359891}" type="presParOf" srcId="{89001177-493C-4598-9C7B-FDF92CC18714}" destId="{CCA9DB7B-0CB9-43FB-9447-3CD8BA901104}" srcOrd="0" destOrd="0" presId="urn:microsoft.com/office/officeart/2005/8/layout/process5"/>
    <dgm:cxn modelId="{E3B29C31-EB42-4FF3-A7CB-452F4862128E}" type="presParOf" srcId="{20167A2D-A706-49D5-9965-F257F0E2F7EF}" destId="{0812D36B-9AFC-4AA7-B786-BB7C0AA3999E}" srcOrd="6" destOrd="0" presId="urn:microsoft.com/office/officeart/2005/8/layout/process5"/>
    <dgm:cxn modelId="{AC9EACBD-CF5A-4E1F-9752-1A7282FF760F}" type="presParOf" srcId="{20167A2D-A706-49D5-9965-F257F0E2F7EF}" destId="{4BF78FA9-C679-489F-8AA5-77C9C6E4587C}" srcOrd="7" destOrd="0" presId="urn:microsoft.com/office/officeart/2005/8/layout/process5"/>
    <dgm:cxn modelId="{67307A2C-6251-4FF8-939C-4C16D30F1F24}" type="presParOf" srcId="{4BF78FA9-C679-489F-8AA5-77C9C6E4587C}" destId="{990DB357-7C3B-41FA-BAD6-133D73B5012E}" srcOrd="0" destOrd="0" presId="urn:microsoft.com/office/officeart/2005/8/layout/process5"/>
    <dgm:cxn modelId="{C624DD7F-586B-44D9-879E-BA6030FDC926}" type="presParOf" srcId="{20167A2D-A706-49D5-9965-F257F0E2F7EF}" destId="{C69BB75D-110C-4E60-AD67-3C57AFCF6F2E}" srcOrd="8" destOrd="0" presId="urn:microsoft.com/office/officeart/2005/8/layout/process5"/>
    <dgm:cxn modelId="{AF37B95C-35CA-4302-B86B-D05EA54DED44}" type="presParOf" srcId="{20167A2D-A706-49D5-9965-F257F0E2F7EF}" destId="{6730439D-1AA1-4BD9-A6F4-F114BBF621D1}" srcOrd="9" destOrd="0" presId="urn:microsoft.com/office/officeart/2005/8/layout/process5"/>
    <dgm:cxn modelId="{7F7E64B3-308E-4883-8E3C-9F411230A312}" type="presParOf" srcId="{6730439D-1AA1-4BD9-A6F4-F114BBF621D1}" destId="{D01EAABF-571B-4AE2-BC27-8E18F95439F8}" srcOrd="0" destOrd="0" presId="urn:microsoft.com/office/officeart/2005/8/layout/process5"/>
    <dgm:cxn modelId="{D8F81C69-AECF-4650-81E7-169AD4D63CD6}" type="presParOf" srcId="{20167A2D-A706-49D5-9965-F257F0E2F7EF}" destId="{9A3F54DE-10C8-4F3E-9080-AC652D18E809}" srcOrd="10"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B7E91B-4827-4D2F-977D-2AE979D2DDA6}">
      <dsp:nvSpPr>
        <dsp:cNvPr id="0" name=""/>
        <dsp:cNvSpPr/>
      </dsp:nvSpPr>
      <dsp:spPr>
        <a:xfrm>
          <a:off x="5186" y="1108056"/>
          <a:ext cx="1607730" cy="964638"/>
        </a:xfrm>
        <a:prstGeom prst="roundRect">
          <a:avLst>
            <a:gd name="adj" fmla="val 10000"/>
          </a:avLst>
        </a:prstGeom>
        <a:gradFill rotWithShape="0">
          <a:gsLst>
            <a:gs pos="0">
              <a:schemeClr val="accent1">
                <a:shade val="50000"/>
                <a:hueOff val="0"/>
                <a:satOff val="0"/>
                <a:lumOff val="0"/>
                <a:alphaOff val="0"/>
                <a:lumMod val="110000"/>
                <a:satMod val="105000"/>
                <a:tint val="67000"/>
              </a:schemeClr>
            </a:gs>
            <a:gs pos="50000">
              <a:schemeClr val="accent1">
                <a:shade val="50000"/>
                <a:hueOff val="0"/>
                <a:satOff val="0"/>
                <a:lumOff val="0"/>
                <a:alphaOff val="0"/>
                <a:lumMod val="105000"/>
                <a:satMod val="103000"/>
                <a:tint val="73000"/>
              </a:schemeClr>
            </a:gs>
            <a:gs pos="100000">
              <a:schemeClr val="accent1">
                <a:shade val="50000"/>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NG" sz="1800" kern="1200" dirty="0"/>
            <a:t>Identify data requirements</a:t>
          </a:r>
        </a:p>
      </dsp:txBody>
      <dsp:txXfrm>
        <a:off x="33439" y="1136309"/>
        <a:ext cx="1551224" cy="908132"/>
      </dsp:txXfrm>
    </dsp:sp>
    <dsp:sp modelId="{418526BF-9FD0-4142-9342-91B808A3D71E}">
      <dsp:nvSpPr>
        <dsp:cNvPr id="0" name=""/>
        <dsp:cNvSpPr/>
      </dsp:nvSpPr>
      <dsp:spPr>
        <a:xfrm>
          <a:off x="1773689" y="1391017"/>
          <a:ext cx="340838" cy="398717"/>
        </a:xfrm>
        <a:prstGeom prst="rightArrow">
          <a:avLst>
            <a:gd name="adj1" fmla="val 60000"/>
            <a:gd name="adj2" fmla="val 50000"/>
          </a:avLst>
        </a:prstGeom>
        <a:gradFill rotWithShape="0">
          <a:gsLst>
            <a:gs pos="0">
              <a:schemeClr val="accent1">
                <a:shade val="90000"/>
                <a:hueOff val="0"/>
                <a:satOff val="0"/>
                <a:lumOff val="0"/>
                <a:alphaOff val="0"/>
                <a:lumMod val="110000"/>
                <a:satMod val="105000"/>
                <a:tint val="67000"/>
              </a:schemeClr>
            </a:gs>
            <a:gs pos="50000">
              <a:schemeClr val="accent1">
                <a:shade val="90000"/>
                <a:hueOff val="0"/>
                <a:satOff val="0"/>
                <a:lumOff val="0"/>
                <a:alphaOff val="0"/>
                <a:lumMod val="105000"/>
                <a:satMod val="103000"/>
                <a:tint val="73000"/>
              </a:schemeClr>
            </a:gs>
            <a:gs pos="100000">
              <a:schemeClr val="accent1">
                <a:shade val="90000"/>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NG" sz="1400" kern="1200"/>
        </a:p>
      </dsp:txBody>
      <dsp:txXfrm>
        <a:off x="1773689" y="1470760"/>
        <a:ext cx="238587" cy="239231"/>
      </dsp:txXfrm>
    </dsp:sp>
    <dsp:sp modelId="{C72B5743-E8E9-410A-9152-23B7310E38F5}">
      <dsp:nvSpPr>
        <dsp:cNvPr id="0" name=""/>
        <dsp:cNvSpPr/>
      </dsp:nvSpPr>
      <dsp:spPr>
        <a:xfrm>
          <a:off x="2256009" y="1108056"/>
          <a:ext cx="1607730" cy="964638"/>
        </a:xfrm>
        <a:prstGeom prst="roundRect">
          <a:avLst>
            <a:gd name="adj" fmla="val 10000"/>
          </a:avLst>
        </a:prstGeom>
        <a:gradFill rotWithShape="0">
          <a:gsLst>
            <a:gs pos="0">
              <a:schemeClr val="accent1">
                <a:shade val="50000"/>
                <a:hueOff val="160997"/>
                <a:satOff val="-3921"/>
                <a:lumOff val="17158"/>
                <a:alphaOff val="0"/>
                <a:lumMod val="110000"/>
                <a:satMod val="105000"/>
                <a:tint val="67000"/>
              </a:schemeClr>
            </a:gs>
            <a:gs pos="50000">
              <a:schemeClr val="accent1">
                <a:shade val="50000"/>
                <a:hueOff val="160997"/>
                <a:satOff val="-3921"/>
                <a:lumOff val="17158"/>
                <a:alphaOff val="0"/>
                <a:lumMod val="105000"/>
                <a:satMod val="103000"/>
                <a:tint val="73000"/>
              </a:schemeClr>
            </a:gs>
            <a:gs pos="100000">
              <a:schemeClr val="accent1">
                <a:shade val="50000"/>
                <a:hueOff val="160997"/>
                <a:satOff val="-3921"/>
                <a:lumOff val="1715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NG" sz="1800" kern="1200" dirty="0"/>
            <a:t>Select appropriate data sources</a:t>
          </a:r>
        </a:p>
      </dsp:txBody>
      <dsp:txXfrm>
        <a:off x="2284262" y="1136309"/>
        <a:ext cx="1551224" cy="908132"/>
      </dsp:txXfrm>
    </dsp:sp>
    <dsp:sp modelId="{BD197B31-9D0E-44A5-9DC5-6B0DD5737B74}">
      <dsp:nvSpPr>
        <dsp:cNvPr id="0" name=""/>
        <dsp:cNvSpPr/>
      </dsp:nvSpPr>
      <dsp:spPr>
        <a:xfrm>
          <a:off x="4024512" y="1391017"/>
          <a:ext cx="340838" cy="398717"/>
        </a:xfrm>
        <a:prstGeom prst="rightArrow">
          <a:avLst>
            <a:gd name="adj1" fmla="val 60000"/>
            <a:gd name="adj2" fmla="val 50000"/>
          </a:avLst>
        </a:prstGeom>
        <a:gradFill rotWithShape="0">
          <a:gsLst>
            <a:gs pos="0">
              <a:schemeClr val="accent1">
                <a:shade val="90000"/>
                <a:hueOff val="207713"/>
                <a:satOff val="-4436"/>
                <a:lumOff val="16555"/>
                <a:alphaOff val="0"/>
                <a:lumMod val="110000"/>
                <a:satMod val="105000"/>
                <a:tint val="67000"/>
              </a:schemeClr>
            </a:gs>
            <a:gs pos="50000">
              <a:schemeClr val="accent1">
                <a:shade val="90000"/>
                <a:hueOff val="207713"/>
                <a:satOff val="-4436"/>
                <a:lumOff val="16555"/>
                <a:alphaOff val="0"/>
                <a:lumMod val="105000"/>
                <a:satMod val="103000"/>
                <a:tint val="73000"/>
              </a:schemeClr>
            </a:gs>
            <a:gs pos="100000">
              <a:schemeClr val="accent1">
                <a:shade val="90000"/>
                <a:hueOff val="207713"/>
                <a:satOff val="-4436"/>
                <a:lumOff val="16555"/>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NG" sz="1400" kern="1200"/>
        </a:p>
      </dsp:txBody>
      <dsp:txXfrm>
        <a:off x="4024512" y="1470760"/>
        <a:ext cx="238587" cy="239231"/>
      </dsp:txXfrm>
    </dsp:sp>
    <dsp:sp modelId="{E3DE66D0-8FD0-45BB-B198-16E93B40740F}">
      <dsp:nvSpPr>
        <dsp:cNvPr id="0" name=""/>
        <dsp:cNvSpPr/>
      </dsp:nvSpPr>
      <dsp:spPr>
        <a:xfrm>
          <a:off x="4506832" y="1108056"/>
          <a:ext cx="1607730" cy="964638"/>
        </a:xfrm>
        <a:prstGeom prst="roundRect">
          <a:avLst>
            <a:gd name="adj" fmla="val 10000"/>
          </a:avLst>
        </a:prstGeom>
        <a:gradFill rotWithShape="0">
          <a:gsLst>
            <a:gs pos="0">
              <a:schemeClr val="accent1">
                <a:shade val="50000"/>
                <a:hueOff val="321995"/>
                <a:satOff val="-7842"/>
                <a:lumOff val="34317"/>
                <a:alphaOff val="0"/>
                <a:lumMod val="110000"/>
                <a:satMod val="105000"/>
                <a:tint val="67000"/>
              </a:schemeClr>
            </a:gs>
            <a:gs pos="50000">
              <a:schemeClr val="accent1">
                <a:shade val="50000"/>
                <a:hueOff val="321995"/>
                <a:satOff val="-7842"/>
                <a:lumOff val="34317"/>
                <a:alphaOff val="0"/>
                <a:lumMod val="105000"/>
                <a:satMod val="103000"/>
                <a:tint val="73000"/>
              </a:schemeClr>
            </a:gs>
            <a:gs pos="100000">
              <a:schemeClr val="accent1">
                <a:shade val="50000"/>
                <a:hueOff val="321995"/>
                <a:satOff val="-7842"/>
                <a:lumOff val="34317"/>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Retrieve data using API calls</a:t>
          </a:r>
          <a:endParaRPr lang="en-NG" sz="1800" kern="1200"/>
        </a:p>
      </dsp:txBody>
      <dsp:txXfrm>
        <a:off x="4535085" y="1136309"/>
        <a:ext cx="1551224" cy="908132"/>
      </dsp:txXfrm>
    </dsp:sp>
    <dsp:sp modelId="{21975D72-F82B-44F7-9859-7F10840807E9}">
      <dsp:nvSpPr>
        <dsp:cNvPr id="0" name=""/>
        <dsp:cNvSpPr/>
      </dsp:nvSpPr>
      <dsp:spPr>
        <a:xfrm>
          <a:off x="6275335" y="1391017"/>
          <a:ext cx="340838" cy="398717"/>
        </a:xfrm>
        <a:prstGeom prst="rightArrow">
          <a:avLst>
            <a:gd name="adj1" fmla="val 60000"/>
            <a:gd name="adj2" fmla="val 50000"/>
          </a:avLst>
        </a:prstGeom>
        <a:gradFill rotWithShape="0">
          <a:gsLst>
            <a:gs pos="0">
              <a:schemeClr val="accent1">
                <a:shade val="90000"/>
                <a:hueOff val="415426"/>
                <a:satOff val="-8871"/>
                <a:lumOff val="33109"/>
                <a:alphaOff val="0"/>
                <a:lumMod val="110000"/>
                <a:satMod val="105000"/>
                <a:tint val="67000"/>
              </a:schemeClr>
            </a:gs>
            <a:gs pos="50000">
              <a:schemeClr val="accent1">
                <a:shade val="90000"/>
                <a:hueOff val="415426"/>
                <a:satOff val="-8871"/>
                <a:lumOff val="33109"/>
                <a:alphaOff val="0"/>
                <a:lumMod val="105000"/>
                <a:satMod val="103000"/>
                <a:tint val="73000"/>
              </a:schemeClr>
            </a:gs>
            <a:gs pos="100000">
              <a:schemeClr val="accent1">
                <a:shade val="90000"/>
                <a:hueOff val="415426"/>
                <a:satOff val="-8871"/>
                <a:lumOff val="33109"/>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NG" sz="1400" kern="1200"/>
        </a:p>
      </dsp:txBody>
      <dsp:txXfrm>
        <a:off x="6275335" y="1470760"/>
        <a:ext cx="238587" cy="239231"/>
      </dsp:txXfrm>
    </dsp:sp>
    <dsp:sp modelId="{D5059987-31CB-45A9-A751-2C1F51E0A508}">
      <dsp:nvSpPr>
        <dsp:cNvPr id="0" name=""/>
        <dsp:cNvSpPr/>
      </dsp:nvSpPr>
      <dsp:spPr>
        <a:xfrm>
          <a:off x="6757655" y="1108056"/>
          <a:ext cx="1607730" cy="964638"/>
        </a:xfrm>
        <a:prstGeom prst="roundRect">
          <a:avLst>
            <a:gd name="adj" fmla="val 10000"/>
          </a:avLst>
        </a:prstGeom>
        <a:gradFill rotWithShape="0">
          <a:gsLst>
            <a:gs pos="0">
              <a:schemeClr val="accent1">
                <a:shade val="50000"/>
                <a:hueOff val="321995"/>
                <a:satOff val="-7842"/>
                <a:lumOff val="34317"/>
                <a:alphaOff val="0"/>
                <a:lumMod val="110000"/>
                <a:satMod val="105000"/>
                <a:tint val="67000"/>
              </a:schemeClr>
            </a:gs>
            <a:gs pos="50000">
              <a:schemeClr val="accent1">
                <a:shade val="50000"/>
                <a:hueOff val="321995"/>
                <a:satOff val="-7842"/>
                <a:lumOff val="34317"/>
                <a:alphaOff val="0"/>
                <a:lumMod val="105000"/>
                <a:satMod val="103000"/>
                <a:tint val="73000"/>
              </a:schemeClr>
            </a:gs>
            <a:gs pos="100000">
              <a:schemeClr val="accent1">
                <a:shade val="50000"/>
                <a:hueOff val="321995"/>
                <a:satOff val="-7842"/>
                <a:lumOff val="34317"/>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Scrape data from web sources</a:t>
          </a:r>
          <a:endParaRPr lang="en-NG" sz="1800" kern="1200"/>
        </a:p>
      </dsp:txBody>
      <dsp:txXfrm>
        <a:off x="6785908" y="1136309"/>
        <a:ext cx="1551224" cy="908132"/>
      </dsp:txXfrm>
    </dsp:sp>
    <dsp:sp modelId="{DBB3ADA1-34B7-4BFF-8A4E-E9062ACEE128}">
      <dsp:nvSpPr>
        <dsp:cNvPr id="0" name=""/>
        <dsp:cNvSpPr/>
      </dsp:nvSpPr>
      <dsp:spPr>
        <a:xfrm>
          <a:off x="8526158" y="1391017"/>
          <a:ext cx="340838" cy="398717"/>
        </a:xfrm>
        <a:prstGeom prst="rightArrow">
          <a:avLst>
            <a:gd name="adj1" fmla="val 60000"/>
            <a:gd name="adj2" fmla="val 50000"/>
          </a:avLst>
        </a:prstGeom>
        <a:gradFill rotWithShape="0">
          <a:gsLst>
            <a:gs pos="0">
              <a:schemeClr val="accent1">
                <a:shade val="90000"/>
                <a:hueOff val="207713"/>
                <a:satOff val="-4436"/>
                <a:lumOff val="16555"/>
                <a:alphaOff val="0"/>
                <a:lumMod val="110000"/>
                <a:satMod val="105000"/>
                <a:tint val="67000"/>
              </a:schemeClr>
            </a:gs>
            <a:gs pos="50000">
              <a:schemeClr val="accent1">
                <a:shade val="90000"/>
                <a:hueOff val="207713"/>
                <a:satOff val="-4436"/>
                <a:lumOff val="16555"/>
                <a:alphaOff val="0"/>
                <a:lumMod val="105000"/>
                <a:satMod val="103000"/>
                <a:tint val="73000"/>
              </a:schemeClr>
            </a:gs>
            <a:gs pos="100000">
              <a:schemeClr val="accent1">
                <a:shade val="90000"/>
                <a:hueOff val="207713"/>
                <a:satOff val="-4436"/>
                <a:lumOff val="16555"/>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NG" sz="1400" kern="1200"/>
        </a:p>
      </dsp:txBody>
      <dsp:txXfrm>
        <a:off x="8526158" y="1470760"/>
        <a:ext cx="238587" cy="239231"/>
      </dsp:txXfrm>
    </dsp:sp>
    <dsp:sp modelId="{3F121A8B-41F0-40C0-809A-879AC1A20D3E}">
      <dsp:nvSpPr>
        <dsp:cNvPr id="0" name=""/>
        <dsp:cNvSpPr/>
      </dsp:nvSpPr>
      <dsp:spPr>
        <a:xfrm>
          <a:off x="9008478" y="1108056"/>
          <a:ext cx="1607730" cy="964638"/>
        </a:xfrm>
        <a:prstGeom prst="roundRect">
          <a:avLst>
            <a:gd name="adj" fmla="val 10000"/>
          </a:avLst>
        </a:prstGeom>
        <a:gradFill rotWithShape="0">
          <a:gsLst>
            <a:gs pos="0">
              <a:schemeClr val="accent1">
                <a:shade val="50000"/>
                <a:hueOff val="160997"/>
                <a:satOff val="-3921"/>
                <a:lumOff val="17158"/>
                <a:alphaOff val="0"/>
                <a:lumMod val="110000"/>
                <a:satMod val="105000"/>
                <a:tint val="67000"/>
              </a:schemeClr>
            </a:gs>
            <a:gs pos="50000">
              <a:schemeClr val="accent1">
                <a:shade val="50000"/>
                <a:hueOff val="160997"/>
                <a:satOff val="-3921"/>
                <a:lumOff val="17158"/>
                <a:alphaOff val="0"/>
                <a:lumMod val="105000"/>
                <a:satMod val="103000"/>
                <a:tint val="73000"/>
              </a:schemeClr>
            </a:gs>
            <a:gs pos="100000">
              <a:schemeClr val="accent1">
                <a:shade val="50000"/>
                <a:hueOff val="160997"/>
                <a:satOff val="-3921"/>
                <a:lumOff val="1715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NG" sz="1800" kern="1200"/>
            <a:t>Compile initial dataset</a:t>
          </a:r>
        </a:p>
      </dsp:txBody>
      <dsp:txXfrm>
        <a:off x="9036731" y="1136309"/>
        <a:ext cx="1551224" cy="9081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8061ED-7C96-4745-90B1-472A476F176D}">
      <dsp:nvSpPr>
        <dsp:cNvPr id="0" name=""/>
        <dsp:cNvSpPr/>
      </dsp:nvSpPr>
      <dsp:spPr>
        <a:xfrm>
          <a:off x="2351485" y="1081561"/>
          <a:ext cx="510402" cy="91440"/>
        </a:xfrm>
        <a:custGeom>
          <a:avLst/>
          <a:gdLst/>
          <a:ahLst/>
          <a:cxnLst/>
          <a:rect l="0" t="0" r="0" b="0"/>
          <a:pathLst>
            <a:path>
              <a:moveTo>
                <a:pt x="0" y="45720"/>
              </a:moveTo>
              <a:lnTo>
                <a:pt x="510402" y="45720"/>
              </a:lnTo>
            </a:path>
          </a:pathLst>
        </a:custGeom>
        <a:noFill/>
        <a:ln w="19050" cap="flat" cmpd="sng" algn="ctr">
          <a:solidFill>
            <a:schemeClr val="accent2"/>
          </a:solidFill>
          <a:prstDash val="solid"/>
          <a:miter lim="800000"/>
          <a:tailEnd type="arrow"/>
        </a:ln>
        <a:effectLst/>
        <a:scene3d>
          <a:camera prst="orthographicFront"/>
          <a:lightRig rig="flat" dir="t"/>
        </a:scene3d>
        <a:sp3d z="-40000"/>
      </dsp:spPr>
      <dsp:style>
        <a:lnRef idx="3">
          <a:schemeClr val="accent2"/>
        </a:lnRef>
        <a:fillRef idx="0">
          <a:schemeClr val="accent2"/>
        </a:fillRef>
        <a:effectRef idx="2">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NG" sz="500" kern="1200"/>
        </a:p>
      </dsp:txBody>
      <dsp:txXfrm>
        <a:off x="2593161" y="1124576"/>
        <a:ext cx="27050" cy="5410"/>
      </dsp:txXfrm>
    </dsp:sp>
    <dsp:sp modelId="{025F6C4E-DD2C-439D-8AA7-65C0EC5625A6}">
      <dsp:nvSpPr>
        <dsp:cNvPr id="0" name=""/>
        <dsp:cNvSpPr/>
      </dsp:nvSpPr>
      <dsp:spPr>
        <a:xfrm>
          <a:off x="1101" y="421625"/>
          <a:ext cx="2352184" cy="1411310"/>
        </a:xfrm>
        <a:prstGeom prst="rect">
          <a:avLst/>
        </a:prstGeom>
        <a:gradFill rotWithShape="0">
          <a:gsLst>
            <a:gs pos="0">
              <a:schemeClr val="accent1">
                <a:alpha val="90000"/>
                <a:hueOff val="0"/>
                <a:satOff val="0"/>
                <a:lumOff val="0"/>
                <a:alphaOff val="0"/>
                <a:satMod val="103000"/>
                <a:lumMod val="102000"/>
                <a:tint val="94000"/>
              </a:schemeClr>
            </a:gs>
            <a:gs pos="50000">
              <a:schemeClr val="accent1">
                <a:alpha val="90000"/>
                <a:hueOff val="0"/>
                <a:satOff val="0"/>
                <a:lumOff val="0"/>
                <a:alphaOff val="0"/>
                <a:satMod val="110000"/>
                <a:lumMod val="100000"/>
                <a:shade val="100000"/>
              </a:schemeClr>
            </a:gs>
            <a:gs pos="100000">
              <a:schemeClr val="accent1">
                <a:alpha val="90000"/>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0" tIns="177800" rIns="177800" bIns="177800" numCol="1" spcCol="1270" anchor="ctr" anchorCtr="0">
          <a:noAutofit/>
        </a:bodyPr>
        <a:lstStyle/>
        <a:p>
          <a:pPr marL="0" lvl="0" indent="0" algn="ctr" defTabSz="1111250">
            <a:lnSpc>
              <a:spcPct val="90000"/>
            </a:lnSpc>
            <a:spcBef>
              <a:spcPct val="0"/>
            </a:spcBef>
            <a:spcAft>
              <a:spcPct val="35000"/>
            </a:spcAft>
            <a:buNone/>
          </a:pPr>
          <a:r>
            <a:rPr lang="en-US" sz="2500" kern="1200" dirty="0"/>
            <a:t>Access SpaceX REST API endpoints</a:t>
          </a:r>
          <a:endParaRPr lang="en-NG" sz="2500" kern="1200" dirty="0"/>
        </a:p>
      </dsp:txBody>
      <dsp:txXfrm>
        <a:off x="1101" y="421625"/>
        <a:ext cx="2352184" cy="1411310"/>
      </dsp:txXfrm>
    </dsp:sp>
    <dsp:sp modelId="{78506778-2D9E-4E18-ADC2-E508F82B793E}">
      <dsp:nvSpPr>
        <dsp:cNvPr id="0" name=""/>
        <dsp:cNvSpPr/>
      </dsp:nvSpPr>
      <dsp:spPr>
        <a:xfrm>
          <a:off x="1177193" y="1831136"/>
          <a:ext cx="2893186" cy="510402"/>
        </a:xfrm>
        <a:custGeom>
          <a:avLst/>
          <a:gdLst/>
          <a:ahLst/>
          <a:cxnLst/>
          <a:rect l="0" t="0" r="0" b="0"/>
          <a:pathLst>
            <a:path>
              <a:moveTo>
                <a:pt x="2893186" y="0"/>
              </a:moveTo>
              <a:lnTo>
                <a:pt x="2893186" y="272301"/>
              </a:lnTo>
              <a:lnTo>
                <a:pt x="0" y="272301"/>
              </a:lnTo>
              <a:lnTo>
                <a:pt x="0" y="510402"/>
              </a:lnTo>
            </a:path>
          </a:pathLst>
        </a:custGeom>
        <a:noFill/>
        <a:ln w="19050" cap="flat" cmpd="sng" algn="ctr">
          <a:solidFill>
            <a:schemeClr val="accent2"/>
          </a:solidFill>
          <a:prstDash val="solid"/>
          <a:miter lim="800000"/>
          <a:tailEnd type="arrow"/>
        </a:ln>
        <a:effectLst/>
        <a:scene3d>
          <a:camera prst="orthographicFront"/>
          <a:lightRig rig="flat" dir="t"/>
        </a:scene3d>
        <a:sp3d z="-40000"/>
      </dsp:spPr>
      <dsp:style>
        <a:lnRef idx="3">
          <a:schemeClr val="accent2"/>
        </a:lnRef>
        <a:fillRef idx="0">
          <a:schemeClr val="accent2"/>
        </a:fillRef>
        <a:effectRef idx="2">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NG" sz="500" kern="1200"/>
        </a:p>
      </dsp:txBody>
      <dsp:txXfrm>
        <a:off x="2550203" y="2083632"/>
        <a:ext cx="147166" cy="5410"/>
      </dsp:txXfrm>
    </dsp:sp>
    <dsp:sp modelId="{32DD4DEC-94A3-4D88-944F-6CE62F34FCC8}">
      <dsp:nvSpPr>
        <dsp:cNvPr id="0" name=""/>
        <dsp:cNvSpPr/>
      </dsp:nvSpPr>
      <dsp:spPr>
        <a:xfrm>
          <a:off x="2894288" y="421625"/>
          <a:ext cx="2352184" cy="1411310"/>
        </a:xfrm>
        <a:prstGeom prst="rect">
          <a:avLst/>
        </a:prstGeom>
        <a:gradFill rotWithShape="0">
          <a:gsLst>
            <a:gs pos="0">
              <a:schemeClr val="accent1">
                <a:alpha val="90000"/>
                <a:hueOff val="0"/>
                <a:satOff val="0"/>
                <a:lumOff val="0"/>
                <a:alphaOff val="-13333"/>
                <a:satMod val="103000"/>
                <a:lumMod val="102000"/>
                <a:tint val="94000"/>
              </a:schemeClr>
            </a:gs>
            <a:gs pos="50000">
              <a:schemeClr val="accent1">
                <a:alpha val="90000"/>
                <a:hueOff val="0"/>
                <a:satOff val="0"/>
                <a:lumOff val="0"/>
                <a:alphaOff val="-13333"/>
                <a:satMod val="110000"/>
                <a:lumMod val="100000"/>
                <a:shade val="100000"/>
              </a:schemeClr>
            </a:gs>
            <a:gs pos="100000">
              <a:schemeClr val="accent1">
                <a:alpha val="90000"/>
                <a:hueOff val="0"/>
                <a:satOff val="0"/>
                <a:lumOff val="0"/>
                <a:alphaOff val="-13333"/>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0" tIns="177800" rIns="177800" bIns="177800" numCol="1" spcCol="1270" anchor="ctr" anchorCtr="0">
          <a:noAutofit/>
        </a:bodyPr>
        <a:lstStyle/>
        <a:p>
          <a:pPr marL="0" lvl="0" indent="0" algn="ctr" defTabSz="1111250">
            <a:lnSpc>
              <a:spcPct val="90000"/>
            </a:lnSpc>
            <a:spcBef>
              <a:spcPct val="0"/>
            </a:spcBef>
            <a:spcAft>
              <a:spcPct val="35000"/>
            </a:spcAft>
            <a:buNone/>
          </a:pPr>
          <a:r>
            <a:rPr lang="en-US" sz="2500" kern="1200"/>
            <a:t>Perform GET requests for launch data</a:t>
          </a:r>
          <a:endParaRPr lang="en-NG" sz="2500" kern="1200"/>
        </a:p>
      </dsp:txBody>
      <dsp:txXfrm>
        <a:off x="2894288" y="421625"/>
        <a:ext cx="2352184" cy="1411310"/>
      </dsp:txXfrm>
    </dsp:sp>
    <dsp:sp modelId="{7907A754-B978-4C7C-8577-CDF2C8C811D4}">
      <dsp:nvSpPr>
        <dsp:cNvPr id="0" name=""/>
        <dsp:cNvSpPr/>
      </dsp:nvSpPr>
      <dsp:spPr>
        <a:xfrm>
          <a:off x="2351485" y="3033873"/>
          <a:ext cx="510402" cy="91440"/>
        </a:xfrm>
        <a:custGeom>
          <a:avLst/>
          <a:gdLst/>
          <a:ahLst/>
          <a:cxnLst/>
          <a:rect l="0" t="0" r="0" b="0"/>
          <a:pathLst>
            <a:path>
              <a:moveTo>
                <a:pt x="0" y="45720"/>
              </a:moveTo>
              <a:lnTo>
                <a:pt x="510402" y="45720"/>
              </a:lnTo>
            </a:path>
          </a:pathLst>
        </a:custGeom>
        <a:noFill/>
        <a:ln w="19050" cap="flat" cmpd="sng" algn="ctr">
          <a:solidFill>
            <a:schemeClr val="accent2"/>
          </a:solidFill>
          <a:prstDash val="solid"/>
          <a:miter lim="800000"/>
          <a:tailEnd type="arrow"/>
        </a:ln>
        <a:effectLst/>
        <a:scene3d>
          <a:camera prst="orthographicFront"/>
          <a:lightRig rig="flat" dir="t"/>
        </a:scene3d>
        <a:sp3d z="-40000"/>
      </dsp:spPr>
      <dsp:style>
        <a:lnRef idx="3">
          <a:schemeClr val="accent2"/>
        </a:lnRef>
        <a:fillRef idx="0">
          <a:schemeClr val="accent2"/>
        </a:fillRef>
        <a:effectRef idx="2">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NG" sz="500" kern="1200"/>
        </a:p>
      </dsp:txBody>
      <dsp:txXfrm>
        <a:off x="2593161" y="3076888"/>
        <a:ext cx="27050" cy="5410"/>
      </dsp:txXfrm>
    </dsp:sp>
    <dsp:sp modelId="{286441A8-77F3-4CAC-8E83-58CC3A884B82}">
      <dsp:nvSpPr>
        <dsp:cNvPr id="0" name=""/>
        <dsp:cNvSpPr/>
      </dsp:nvSpPr>
      <dsp:spPr>
        <a:xfrm>
          <a:off x="1101" y="2373938"/>
          <a:ext cx="2352184" cy="1411310"/>
        </a:xfrm>
        <a:prstGeom prst="rect">
          <a:avLst/>
        </a:prstGeom>
        <a:gradFill rotWithShape="0">
          <a:gsLst>
            <a:gs pos="0">
              <a:schemeClr val="accent1">
                <a:alpha val="90000"/>
                <a:hueOff val="0"/>
                <a:satOff val="0"/>
                <a:lumOff val="0"/>
                <a:alphaOff val="-26667"/>
                <a:satMod val="103000"/>
                <a:lumMod val="102000"/>
                <a:tint val="94000"/>
              </a:schemeClr>
            </a:gs>
            <a:gs pos="50000">
              <a:schemeClr val="accent1">
                <a:alpha val="90000"/>
                <a:hueOff val="0"/>
                <a:satOff val="0"/>
                <a:lumOff val="0"/>
                <a:alphaOff val="-26667"/>
                <a:satMod val="110000"/>
                <a:lumMod val="100000"/>
                <a:shade val="100000"/>
              </a:schemeClr>
            </a:gs>
            <a:gs pos="100000">
              <a:schemeClr val="accent1">
                <a:alpha val="90000"/>
                <a:hueOff val="0"/>
                <a:satOff val="0"/>
                <a:lumOff val="0"/>
                <a:alphaOff val="-26667"/>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0" tIns="177800" rIns="177800" bIns="177800" numCol="1" spcCol="1270" anchor="ctr" anchorCtr="0">
          <a:noAutofit/>
        </a:bodyPr>
        <a:lstStyle/>
        <a:p>
          <a:pPr marL="0" lvl="0" indent="0" algn="ctr" defTabSz="1111250">
            <a:lnSpc>
              <a:spcPct val="90000"/>
            </a:lnSpc>
            <a:spcBef>
              <a:spcPct val="0"/>
            </a:spcBef>
            <a:spcAft>
              <a:spcPct val="35000"/>
            </a:spcAft>
            <a:buNone/>
          </a:pPr>
          <a:r>
            <a:rPr lang="en-NG" sz="2500" kern="1200"/>
            <a:t>Extract JSON formatted results</a:t>
          </a:r>
        </a:p>
      </dsp:txBody>
      <dsp:txXfrm>
        <a:off x="1101" y="2373938"/>
        <a:ext cx="2352184" cy="1411310"/>
      </dsp:txXfrm>
    </dsp:sp>
    <dsp:sp modelId="{8AD13F3A-3727-4EEA-9D79-6430C1BED4BF}">
      <dsp:nvSpPr>
        <dsp:cNvPr id="0" name=""/>
        <dsp:cNvSpPr/>
      </dsp:nvSpPr>
      <dsp:spPr>
        <a:xfrm>
          <a:off x="2894288" y="2373938"/>
          <a:ext cx="2352184" cy="1411310"/>
        </a:xfrm>
        <a:prstGeom prst="rect">
          <a:avLst/>
        </a:prstGeom>
        <a:gradFill rotWithShape="0">
          <a:gsLst>
            <a:gs pos="0">
              <a:schemeClr val="accent1">
                <a:alpha val="90000"/>
                <a:hueOff val="0"/>
                <a:satOff val="0"/>
                <a:lumOff val="0"/>
                <a:alphaOff val="-40000"/>
                <a:satMod val="103000"/>
                <a:lumMod val="102000"/>
                <a:tint val="94000"/>
              </a:schemeClr>
            </a:gs>
            <a:gs pos="50000">
              <a:schemeClr val="accent1">
                <a:alpha val="90000"/>
                <a:hueOff val="0"/>
                <a:satOff val="0"/>
                <a:lumOff val="0"/>
                <a:alphaOff val="-40000"/>
                <a:satMod val="110000"/>
                <a:lumMod val="100000"/>
                <a:shade val="100000"/>
              </a:schemeClr>
            </a:gs>
            <a:gs pos="100000">
              <a:schemeClr val="accent1">
                <a:alpha val="90000"/>
                <a:hueOff val="0"/>
                <a:satOff val="0"/>
                <a:lumOff val="0"/>
                <a:alphaOff val="-4000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0" tIns="177800" rIns="177800" bIns="177800" numCol="1" spcCol="1270" anchor="ctr" anchorCtr="0">
          <a:noAutofit/>
        </a:bodyPr>
        <a:lstStyle/>
        <a:p>
          <a:pPr marL="0" lvl="0" indent="0" algn="ctr" defTabSz="1111250">
            <a:lnSpc>
              <a:spcPct val="90000"/>
            </a:lnSpc>
            <a:spcBef>
              <a:spcPct val="0"/>
            </a:spcBef>
            <a:spcAft>
              <a:spcPct val="35000"/>
            </a:spcAft>
            <a:buNone/>
          </a:pPr>
          <a:r>
            <a:rPr lang="en-US" sz="2500" kern="1200" dirty="0"/>
            <a:t>Normalize JSON data into flat tables</a:t>
          </a:r>
          <a:endParaRPr lang="en-NG" sz="2500" kern="1200" dirty="0"/>
        </a:p>
      </dsp:txBody>
      <dsp:txXfrm>
        <a:off x="2894288" y="2373938"/>
        <a:ext cx="2352184" cy="14113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8061ED-7C96-4745-90B1-472A476F176D}">
      <dsp:nvSpPr>
        <dsp:cNvPr id="0" name=""/>
        <dsp:cNvSpPr/>
      </dsp:nvSpPr>
      <dsp:spPr>
        <a:xfrm>
          <a:off x="2351485" y="1081561"/>
          <a:ext cx="510402" cy="91440"/>
        </a:xfrm>
        <a:custGeom>
          <a:avLst/>
          <a:gdLst/>
          <a:ahLst/>
          <a:cxnLst/>
          <a:rect l="0" t="0" r="0" b="0"/>
          <a:pathLst>
            <a:path>
              <a:moveTo>
                <a:pt x="0" y="45720"/>
              </a:moveTo>
              <a:lnTo>
                <a:pt x="510402" y="45720"/>
              </a:lnTo>
            </a:path>
          </a:pathLst>
        </a:custGeom>
        <a:noFill/>
        <a:ln w="19050" cap="flat" cmpd="sng" algn="ctr">
          <a:solidFill>
            <a:schemeClr val="accent2"/>
          </a:solidFill>
          <a:prstDash val="solid"/>
          <a:miter lim="800000"/>
          <a:tailEnd type="arrow"/>
        </a:ln>
        <a:effectLst/>
        <a:scene3d>
          <a:camera prst="orthographicFront"/>
          <a:lightRig rig="flat" dir="t"/>
        </a:scene3d>
        <a:sp3d z="-40000"/>
      </dsp:spPr>
      <dsp:style>
        <a:lnRef idx="3">
          <a:schemeClr val="accent2"/>
        </a:lnRef>
        <a:fillRef idx="0">
          <a:schemeClr val="accent2"/>
        </a:fillRef>
        <a:effectRef idx="2">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NG" sz="500" kern="1200"/>
        </a:p>
      </dsp:txBody>
      <dsp:txXfrm>
        <a:off x="2593161" y="1124576"/>
        <a:ext cx="27050" cy="5410"/>
      </dsp:txXfrm>
    </dsp:sp>
    <dsp:sp modelId="{025F6C4E-DD2C-439D-8AA7-65C0EC5625A6}">
      <dsp:nvSpPr>
        <dsp:cNvPr id="0" name=""/>
        <dsp:cNvSpPr/>
      </dsp:nvSpPr>
      <dsp:spPr>
        <a:xfrm>
          <a:off x="1101" y="421625"/>
          <a:ext cx="2352184" cy="1411310"/>
        </a:xfrm>
        <a:prstGeom prst="rect">
          <a:avLst/>
        </a:prstGeom>
        <a:gradFill rotWithShape="0">
          <a:gsLst>
            <a:gs pos="0">
              <a:schemeClr val="accent1">
                <a:alpha val="90000"/>
                <a:hueOff val="0"/>
                <a:satOff val="0"/>
                <a:lumOff val="0"/>
                <a:alphaOff val="0"/>
                <a:satMod val="103000"/>
                <a:lumMod val="102000"/>
                <a:tint val="94000"/>
              </a:schemeClr>
            </a:gs>
            <a:gs pos="50000">
              <a:schemeClr val="accent1">
                <a:alpha val="90000"/>
                <a:hueOff val="0"/>
                <a:satOff val="0"/>
                <a:lumOff val="0"/>
                <a:alphaOff val="0"/>
                <a:satMod val="110000"/>
                <a:lumMod val="100000"/>
                <a:shade val="100000"/>
              </a:schemeClr>
            </a:gs>
            <a:gs pos="100000">
              <a:schemeClr val="accent1">
                <a:alpha val="90000"/>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Identify target web pages with launch data</a:t>
          </a:r>
          <a:endParaRPr lang="en-NG" sz="2000" kern="1200" dirty="0"/>
        </a:p>
      </dsp:txBody>
      <dsp:txXfrm>
        <a:off x="1101" y="421625"/>
        <a:ext cx="2352184" cy="1411310"/>
      </dsp:txXfrm>
    </dsp:sp>
    <dsp:sp modelId="{201A513D-972F-4BEC-87DD-DF4C92DA20B8}">
      <dsp:nvSpPr>
        <dsp:cNvPr id="0" name=""/>
        <dsp:cNvSpPr/>
      </dsp:nvSpPr>
      <dsp:spPr>
        <a:xfrm>
          <a:off x="1177193" y="1831136"/>
          <a:ext cx="2893186" cy="510402"/>
        </a:xfrm>
        <a:custGeom>
          <a:avLst/>
          <a:gdLst/>
          <a:ahLst/>
          <a:cxnLst/>
          <a:rect l="0" t="0" r="0" b="0"/>
          <a:pathLst>
            <a:path>
              <a:moveTo>
                <a:pt x="2893186" y="0"/>
              </a:moveTo>
              <a:lnTo>
                <a:pt x="2893186" y="272301"/>
              </a:lnTo>
              <a:lnTo>
                <a:pt x="0" y="272301"/>
              </a:lnTo>
              <a:lnTo>
                <a:pt x="0" y="510402"/>
              </a:lnTo>
            </a:path>
          </a:pathLst>
        </a:custGeom>
        <a:noFill/>
        <a:ln w="19050" cap="flat" cmpd="sng" algn="ctr">
          <a:solidFill>
            <a:schemeClr val="accent2"/>
          </a:solidFill>
          <a:prstDash val="solid"/>
          <a:miter lim="800000"/>
          <a:tailEnd type="arrow"/>
        </a:ln>
        <a:effectLst/>
        <a:scene3d>
          <a:camera prst="orthographicFront"/>
          <a:lightRig rig="flat" dir="t"/>
        </a:scene3d>
        <a:sp3d z="-40000"/>
      </dsp:spPr>
      <dsp:style>
        <a:lnRef idx="3">
          <a:schemeClr val="accent2"/>
        </a:lnRef>
        <a:fillRef idx="0">
          <a:schemeClr val="accent2"/>
        </a:fillRef>
        <a:effectRef idx="2">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NG" sz="500" kern="1200"/>
        </a:p>
      </dsp:txBody>
      <dsp:txXfrm>
        <a:off x="2550203" y="2083632"/>
        <a:ext cx="147166" cy="5410"/>
      </dsp:txXfrm>
    </dsp:sp>
    <dsp:sp modelId="{99550C6A-0029-4B60-8407-DD5243C50389}">
      <dsp:nvSpPr>
        <dsp:cNvPr id="0" name=""/>
        <dsp:cNvSpPr/>
      </dsp:nvSpPr>
      <dsp:spPr>
        <a:xfrm>
          <a:off x="2894288" y="421625"/>
          <a:ext cx="2352184" cy="1411310"/>
        </a:xfrm>
        <a:prstGeom prst="rect">
          <a:avLst/>
        </a:prstGeom>
        <a:gradFill rotWithShape="0">
          <a:gsLst>
            <a:gs pos="0">
              <a:schemeClr val="accent1">
                <a:alpha val="90000"/>
                <a:hueOff val="0"/>
                <a:satOff val="0"/>
                <a:lumOff val="0"/>
                <a:alphaOff val="-13333"/>
                <a:satMod val="103000"/>
                <a:lumMod val="102000"/>
                <a:tint val="94000"/>
              </a:schemeClr>
            </a:gs>
            <a:gs pos="50000">
              <a:schemeClr val="accent1">
                <a:alpha val="90000"/>
                <a:hueOff val="0"/>
                <a:satOff val="0"/>
                <a:lumOff val="0"/>
                <a:alphaOff val="-13333"/>
                <a:satMod val="110000"/>
                <a:lumMod val="100000"/>
                <a:shade val="100000"/>
              </a:schemeClr>
            </a:gs>
            <a:gs pos="100000">
              <a:schemeClr val="accent1">
                <a:alpha val="90000"/>
                <a:hueOff val="0"/>
                <a:satOff val="0"/>
                <a:lumOff val="0"/>
                <a:alphaOff val="-13333"/>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Utilize BeautifulSoup to parse HTML content</a:t>
          </a:r>
          <a:endParaRPr lang="en-NG" sz="2000" kern="1200" dirty="0"/>
        </a:p>
      </dsp:txBody>
      <dsp:txXfrm>
        <a:off x="2894288" y="421625"/>
        <a:ext cx="2352184" cy="1411310"/>
      </dsp:txXfrm>
    </dsp:sp>
    <dsp:sp modelId="{CFB8D116-DFE6-441A-BEDE-84D85B634CF3}">
      <dsp:nvSpPr>
        <dsp:cNvPr id="0" name=""/>
        <dsp:cNvSpPr/>
      </dsp:nvSpPr>
      <dsp:spPr>
        <a:xfrm>
          <a:off x="2351485" y="3033873"/>
          <a:ext cx="510402" cy="91440"/>
        </a:xfrm>
        <a:custGeom>
          <a:avLst/>
          <a:gdLst/>
          <a:ahLst/>
          <a:cxnLst/>
          <a:rect l="0" t="0" r="0" b="0"/>
          <a:pathLst>
            <a:path>
              <a:moveTo>
                <a:pt x="0" y="45720"/>
              </a:moveTo>
              <a:lnTo>
                <a:pt x="510402" y="45720"/>
              </a:lnTo>
            </a:path>
          </a:pathLst>
        </a:custGeom>
        <a:noFill/>
        <a:ln w="19050" cap="flat" cmpd="sng" algn="ctr">
          <a:solidFill>
            <a:schemeClr val="accent2"/>
          </a:solidFill>
          <a:prstDash val="solid"/>
          <a:miter lim="800000"/>
          <a:tailEnd type="arrow"/>
        </a:ln>
        <a:effectLst/>
        <a:scene3d>
          <a:camera prst="orthographicFront"/>
          <a:lightRig rig="flat" dir="t"/>
        </a:scene3d>
        <a:sp3d z="-40000"/>
      </dsp:spPr>
      <dsp:style>
        <a:lnRef idx="3">
          <a:schemeClr val="accent2"/>
        </a:lnRef>
        <a:fillRef idx="0">
          <a:schemeClr val="accent2"/>
        </a:fillRef>
        <a:effectRef idx="2">
          <a:schemeClr val="accent2"/>
        </a:effectRef>
        <a:fontRef idx="minor">
          <a:schemeClr val="tx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NG" sz="500" kern="1200"/>
        </a:p>
      </dsp:txBody>
      <dsp:txXfrm>
        <a:off x="2593161" y="3076888"/>
        <a:ext cx="27050" cy="5410"/>
      </dsp:txXfrm>
    </dsp:sp>
    <dsp:sp modelId="{B3617B58-23B5-4330-B7DD-CEB89B8C1ABA}">
      <dsp:nvSpPr>
        <dsp:cNvPr id="0" name=""/>
        <dsp:cNvSpPr/>
      </dsp:nvSpPr>
      <dsp:spPr>
        <a:xfrm>
          <a:off x="1101" y="2373938"/>
          <a:ext cx="2352184" cy="1411310"/>
        </a:xfrm>
        <a:prstGeom prst="rect">
          <a:avLst/>
        </a:prstGeom>
        <a:gradFill rotWithShape="0">
          <a:gsLst>
            <a:gs pos="0">
              <a:schemeClr val="accent1">
                <a:alpha val="90000"/>
                <a:hueOff val="0"/>
                <a:satOff val="0"/>
                <a:lumOff val="0"/>
                <a:alphaOff val="-26667"/>
                <a:satMod val="103000"/>
                <a:lumMod val="102000"/>
                <a:tint val="94000"/>
              </a:schemeClr>
            </a:gs>
            <a:gs pos="50000">
              <a:schemeClr val="accent1">
                <a:alpha val="90000"/>
                <a:hueOff val="0"/>
                <a:satOff val="0"/>
                <a:lumOff val="0"/>
                <a:alphaOff val="-26667"/>
                <a:satMod val="110000"/>
                <a:lumMod val="100000"/>
                <a:shade val="100000"/>
              </a:schemeClr>
            </a:gs>
            <a:gs pos="100000">
              <a:schemeClr val="accent1">
                <a:alpha val="90000"/>
                <a:hueOff val="0"/>
                <a:satOff val="0"/>
                <a:lumOff val="0"/>
                <a:alphaOff val="-26667"/>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NG" sz="2000" kern="1200" dirty="0"/>
            <a:t>Extract relevant table data</a:t>
          </a:r>
        </a:p>
      </dsp:txBody>
      <dsp:txXfrm>
        <a:off x="1101" y="2373938"/>
        <a:ext cx="2352184" cy="1411310"/>
      </dsp:txXfrm>
    </dsp:sp>
    <dsp:sp modelId="{FA37828B-EBF5-4921-9913-FED4223C08C7}">
      <dsp:nvSpPr>
        <dsp:cNvPr id="0" name=""/>
        <dsp:cNvSpPr/>
      </dsp:nvSpPr>
      <dsp:spPr>
        <a:xfrm>
          <a:off x="2894288" y="2373938"/>
          <a:ext cx="2352184" cy="1411310"/>
        </a:xfrm>
        <a:prstGeom prst="rect">
          <a:avLst/>
        </a:prstGeom>
        <a:gradFill rotWithShape="0">
          <a:gsLst>
            <a:gs pos="0">
              <a:schemeClr val="accent1">
                <a:alpha val="90000"/>
                <a:hueOff val="0"/>
                <a:satOff val="0"/>
                <a:lumOff val="0"/>
                <a:alphaOff val="-40000"/>
                <a:satMod val="103000"/>
                <a:lumMod val="102000"/>
                <a:tint val="94000"/>
              </a:schemeClr>
            </a:gs>
            <a:gs pos="50000">
              <a:schemeClr val="accent1">
                <a:alpha val="90000"/>
                <a:hueOff val="0"/>
                <a:satOff val="0"/>
                <a:lumOff val="0"/>
                <a:alphaOff val="-40000"/>
                <a:satMod val="110000"/>
                <a:lumMod val="100000"/>
                <a:shade val="100000"/>
              </a:schemeClr>
            </a:gs>
            <a:gs pos="100000">
              <a:schemeClr val="accent1">
                <a:alpha val="90000"/>
                <a:hueOff val="0"/>
                <a:satOff val="0"/>
                <a:lumOff val="0"/>
                <a:alphaOff val="-4000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NG" sz="2000" kern="1200" dirty="0"/>
            <a:t>Convert HTML tables to DataFrame format</a:t>
          </a:r>
        </a:p>
      </dsp:txBody>
      <dsp:txXfrm>
        <a:off x="2894288" y="2373938"/>
        <a:ext cx="2352184" cy="141131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FC2F7C-A648-4862-8B37-23B1E7FC52AC}">
      <dsp:nvSpPr>
        <dsp:cNvPr id="0" name=""/>
        <dsp:cNvSpPr/>
      </dsp:nvSpPr>
      <dsp:spPr>
        <a:xfrm>
          <a:off x="0" y="1262062"/>
          <a:ext cx="5247574" cy="1682750"/>
        </a:xfrm>
        <a:prstGeom prst="notchedRightArrow">
          <a:avLst/>
        </a:prstGeom>
        <a:solidFill>
          <a:schemeClr val="accent1">
            <a:tint val="40000"/>
            <a:hueOff val="0"/>
            <a:satOff val="0"/>
            <a:lumOff val="0"/>
            <a:alphaOff val="0"/>
          </a:schemeClr>
        </a:solidFill>
        <a:ln>
          <a:noFill/>
        </a:ln>
        <a:effectLst>
          <a:reflection blurRad="6350" stA="50000" endA="300" endPos="55000" dir="5400000" sy="-100000" algn="bl" rotWithShape="0"/>
        </a:effectLst>
      </dsp:spPr>
      <dsp:style>
        <a:lnRef idx="0">
          <a:scrgbClr r="0" g="0" b="0"/>
        </a:lnRef>
        <a:fillRef idx="1">
          <a:scrgbClr r="0" g="0" b="0"/>
        </a:fillRef>
        <a:effectRef idx="0">
          <a:scrgbClr r="0" g="0" b="0"/>
        </a:effectRef>
        <a:fontRef idx="minor"/>
      </dsp:style>
    </dsp:sp>
    <dsp:sp modelId="{651E6C35-948B-4815-AE05-604D41CCC734}">
      <dsp:nvSpPr>
        <dsp:cNvPr id="0" name=""/>
        <dsp:cNvSpPr/>
      </dsp:nvSpPr>
      <dsp:spPr>
        <a:xfrm>
          <a:off x="2075" y="0"/>
          <a:ext cx="907435" cy="1682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b" anchorCtr="0">
          <a:noAutofit/>
        </a:bodyPr>
        <a:lstStyle/>
        <a:p>
          <a:pPr marL="0" lvl="0" indent="0" algn="ctr" defTabSz="533400">
            <a:lnSpc>
              <a:spcPct val="90000"/>
            </a:lnSpc>
            <a:spcBef>
              <a:spcPct val="0"/>
            </a:spcBef>
            <a:spcAft>
              <a:spcPct val="35000"/>
            </a:spcAft>
            <a:buNone/>
          </a:pPr>
          <a:r>
            <a:rPr lang="it-IT" sz="1200" kern="1200" dirty="0"/>
            <a:t>Filter Falcon 9 specific data</a:t>
          </a:r>
          <a:endParaRPr lang="en-NG" sz="1200" kern="1200" dirty="0"/>
        </a:p>
      </dsp:txBody>
      <dsp:txXfrm>
        <a:off x="2075" y="0"/>
        <a:ext cx="907435" cy="1682750"/>
      </dsp:txXfrm>
    </dsp:sp>
    <dsp:sp modelId="{69549264-C151-494D-BFE3-36B3E3A3D85A}">
      <dsp:nvSpPr>
        <dsp:cNvPr id="0" name=""/>
        <dsp:cNvSpPr/>
      </dsp:nvSpPr>
      <dsp:spPr>
        <a:xfrm>
          <a:off x="245449" y="1893093"/>
          <a:ext cx="420687" cy="420687"/>
        </a:xfrm>
        <a:prstGeom prst="ellipse">
          <a:avLst/>
        </a:prstGeom>
        <a:solidFill>
          <a:schemeClr val="accent1">
            <a:alpha val="9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E547A4E7-EAD5-4990-86A8-5E0EF44498F1}">
      <dsp:nvSpPr>
        <dsp:cNvPr id="0" name=""/>
        <dsp:cNvSpPr/>
      </dsp:nvSpPr>
      <dsp:spPr>
        <a:xfrm>
          <a:off x="954882" y="2524125"/>
          <a:ext cx="907435" cy="1682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t" anchorCtr="0">
          <a:noAutofit/>
        </a:bodyPr>
        <a:lstStyle/>
        <a:p>
          <a:pPr marL="0" lvl="0" indent="0" algn="ctr" defTabSz="533400">
            <a:lnSpc>
              <a:spcPct val="90000"/>
            </a:lnSpc>
            <a:spcBef>
              <a:spcPct val="0"/>
            </a:spcBef>
            <a:spcAft>
              <a:spcPct val="35000"/>
            </a:spcAft>
            <a:buNone/>
          </a:pPr>
          <a:r>
            <a:rPr lang="en-US" sz="1200" kern="1200" dirty="0"/>
            <a:t>Fetch additional details via API for IDs</a:t>
          </a:r>
          <a:endParaRPr lang="en-NG" sz="1200" kern="1200" dirty="0"/>
        </a:p>
      </dsp:txBody>
      <dsp:txXfrm>
        <a:off x="954882" y="2524125"/>
        <a:ext cx="907435" cy="1682750"/>
      </dsp:txXfrm>
    </dsp:sp>
    <dsp:sp modelId="{37186FFB-86CB-4CD1-98B4-98BF24EB8AC0}">
      <dsp:nvSpPr>
        <dsp:cNvPr id="0" name=""/>
        <dsp:cNvSpPr/>
      </dsp:nvSpPr>
      <dsp:spPr>
        <a:xfrm>
          <a:off x="1198257" y="1893093"/>
          <a:ext cx="420687" cy="420687"/>
        </a:xfrm>
        <a:prstGeom prst="ellipse">
          <a:avLst/>
        </a:prstGeom>
        <a:solidFill>
          <a:schemeClr val="accent1">
            <a:alpha val="90000"/>
            <a:hueOff val="0"/>
            <a:satOff val="0"/>
            <a:lumOff val="0"/>
            <a:alphaOff val="-10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DC0CACEA-C713-473D-A426-DA41B0749741}">
      <dsp:nvSpPr>
        <dsp:cNvPr id="0" name=""/>
        <dsp:cNvSpPr/>
      </dsp:nvSpPr>
      <dsp:spPr>
        <a:xfrm>
          <a:off x="1907690" y="0"/>
          <a:ext cx="907435" cy="1682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b" anchorCtr="0">
          <a:noAutofit/>
        </a:bodyPr>
        <a:lstStyle/>
        <a:p>
          <a:pPr marL="0" lvl="0" indent="0" algn="ctr" defTabSz="533400">
            <a:lnSpc>
              <a:spcPct val="90000"/>
            </a:lnSpc>
            <a:spcBef>
              <a:spcPct val="0"/>
            </a:spcBef>
            <a:spcAft>
              <a:spcPct val="35000"/>
            </a:spcAft>
            <a:buNone/>
          </a:pPr>
          <a:r>
            <a:rPr lang="en-US" sz="1200" kern="1200" dirty="0"/>
            <a:t>Cleanse and impute missing values</a:t>
          </a:r>
          <a:endParaRPr lang="en-NG" sz="1200" kern="1200" dirty="0"/>
        </a:p>
      </dsp:txBody>
      <dsp:txXfrm>
        <a:off x="1907690" y="0"/>
        <a:ext cx="907435" cy="1682750"/>
      </dsp:txXfrm>
    </dsp:sp>
    <dsp:sp modelId="{9D26E96B-7842-4D6B-A450-4271559E36DC}">
      <dsp:nvSpPr>
        <dsp:cNvPr id="0" name=""/>
        <dsp:cNvSpPr/>
      </dsp:nvSpPr>
      <dsp:spPr>
        <a:xfrm>
          <a:off x="2151064" y="1893093"/>
          <a:ext cx="420687" cy="420687"/>
        </a:xfrm>
        <a:prstGeom prst="ellipse">
          <a:avLst/>
        </a:prstGeom>
        <a:solidFill>
          <a:schemeClr val="accent1">
            <a:alpha val="90000"/>
            <a:hueOff val="0"/>
            <a:satOff val="0"/>
            <a:lumOff val="0"/>
            <a:alphaOff val="-20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D6CF47CA-9D81-4D1B-893A-1C965E7CD187}">
      <dsp:nvSpPr>
        <dsp:cNvPr id="0" name=""/>
        <dsp:cNvSpPr/>
      </dsp:nvSpPr>
      <dsp:spPr>
        <a:xfrm>
          <a:off x="2860497" y="2524125"/>
          <a:ext cx="907435" cy="1682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t" anchorCtr="0">
          <a:noAutofit/>
        </a:bodyPr>
        <a:lstStyle/>
        <a:p>
          <a:pPr marL="0" lvl="0" indent="0" algn="ctr" defTabSz="533400">
            <a:lnSpc>
              <a:spcPct val="90000"/>
            </a:lnSpc>
            <a:spcBef>
              <a:spcPct val="0"/>
            </a:spcBef>
            <a:spcAft>
              <a:spcPct val="35000"/>
            </a:spcAft>
            <a:buNone/>
          </a:pPr>
          <a:r>
            <a:rPr lang="en-NG" sz="1200" kern="1200" dirty="0"/>
            <a:t>Standardize and encode categorical variables</a:t>
          </a:r>
        </a:p>
      </dsp:txBody>
      <dsp:txXfrm>
        <a:off x="2860497" y="2524125"/>
        <a:ext cx="907435" cy="1682750"/>
      </dsp:txXfrm>
    </dsp:sp>
    <dsp:sp modelId="{83D0702F-906E-41F2-B061-7581CE7A2EB7}">
      <dsp:nvSpPr>
        <dsp:cNvPr id="0" name=""/>
        <dsp:cNvSpPr/>
      </dsp:nvSpPr>
      <dsp:spPr>
        <a:xfrm>
          <a:off x="3103872" y="1893093"/>
          <a:ext cx="420687" cy="420687"/>
        </a:xfrm>
        <a:prstGeom prst="ellipse">
          <a:avLst/>
        </a:prstGeom>
        <a:solidFill>
          <a:schemeClr val="accent1">
            <a:alpha val="90000"/>
            <a:hueOff val="0"/>
            <a:satOff val="0"/>
            <a:lumOff val="0"/>
            <a:alphaOff val="-30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5E313921-BA0B-4F45-B38B-783A720AFFFF}">
      <dsp:nvSpPr>
        <dsp:cNvPr id="0" name=""/>
        <dsp:cNvSpPr/>
      </dsp:nvSpPr>
      <dsp:spPr>
        <a:xfrm>
          <a:off x="3813305" y="0"/>
          <a:ext cx="907435" cy="1682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85344" rIns="85344" bIns="85344" numCol="1" spcCol="1270" anchor="b" anchorCtr="0">
          <a:noAutofit/>
        </a:bodyPr>
        <a:lstStyle/>
        <a:p>
          <a:pPr marL="0" lvl="0" indent="0" algn="ctr" defTabSz="533400">
            <a:lnSpc>
              <a:spcPct val="90000"/>
            </a:lnSpc>
            <a:spcBef>
              <a:spcPct val="0"/>
            </a:spcBef>
            <a:spcAft>
              <a:spcPct val="35000"/>
            </a:spcAft>
            <a:buNone/>
          </a:pPr>
          <a:r>
            <a:rPr lang="en-NG" sz="1200" kern="1200" dirty="0"/>
            <a:t>Prepare final analytic-ready dataset</a:t>
          </a:r>
        </a:p>
      </dsp:txBody>
      <dsp:txXfrm>
        <a:off x="3813305" y="0"/>
        <a:ext cx="907435" cy="1682750"/>
      </dsp:txXfrm>
    </dsp:sp>
    <dsp:sp modelId="{E417FF72-2771-448E-89FB-93BF2F2C1EA8}">
      <dsp:nvSpPr>
        <dsp:cNvPr id="0" name=""/>
        <dsp:cNvSpPr/>
      </dsp:nvSpPr>
      <dsp:spPr>
        <a:xfrm>
          <a:off x="4056679" y="1893093"/>
          <a:ext cx="420687" cy="420687"/>
        </a:xfrm>
        <a:prstGeom prst="ellipse">
          <a:avLst/>
        </a:prstGeom>
        <a:solidFill>
          <a:schemeClr val="accent1">
            <a:alpha val="90000"/>
            <a:hueOff val="0"/>
            <a:satOff val="0"/>
            <a:lumOff val="0"/>
            <a:alphaOff val="-4000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8E38CF-9679-4CB4-83D4-DCA07ED88DB5}">
      <dsp:nvSpPr>
        <dsp:cNvPr id="0" name=""/>
        <dsp:cNvSpPr/>
      </dsp:nvSpPr>
      <dsp:spPr>
        <a:xfrm>
          <a:off x="656369" y="131674"/>
          <a:ext cx="2588997" cy="1553398"/>
        </a:xfrm>
        <a:prstGeom prst="roundRect">
          <a:avLst>
            <a:gd name="adj" fmla="val 10000"/>
          </a:avLst>
        </a:prstGeom>
        <a:gradFill rotWithShape="0">
          <a:gsLst>
            <a:gs pos="0">
              <a:schemeClr val="accent1">
                <a:shade val="80000"/>
                <a:hueOff val="0"/>
                <a:satOff val="0"/>
                <a:lumOff val="0"/>
                <a:alphaOff val="0"/>
                <a:satMod val="103000"/>
                <a:lumMod val="102000"/>
                <a:tint val="94000"/>
              </a:schemeClr>
            </a:gs>
            <a:gs pos="50000">
              <a:schemeClr val="accent1">
                <a:shade val="80000"/>
                <a:hueOff val="0"/>
                <a:satOff val="0"/>
                <a:lumOff val="0"/>
                <a:alphaOff val="0"/>
                <a:satMod val="110000"/>
                <a:lumMod val="100000"/>
                <a:shade val="100000"/>
              </a:schemeClr>
            </a:gs>
            <a:gs pos="100000">
              <a:schemeClr val="accent1">
                <a:shade val="8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kern="1200" dirty="0"/>
            <a:t>Data Preparation:</a:t>
          </a:r>
          <a:endParaRPr lang="en-NG" sz="1900" b="1" kern="1200" dirty="0"/>
        </a:p>
        <a:p>
          <a:pPr marL="114300" lvl="1" indent="-114300" algn="l" defTabSz="666750">
            <a:lnSpc>
              <a:spcPct val="90000"/>
            </a:lnSpc>
            <a:spcBef>
              <a:spcPct val="0"/>
            </a:spcBef>
            <a:spcAft>
              <a:spcPct val="15000"/>
            </a:spcAft>
            <a:buChar char="•"/>
          </a:pPr>
          <a:r>
            <a:rPr lang="en-US" sz="1500" kern="1200" dirty="0"/>
            <a:t>Standardize features in dataset. </a:t>
          </a:r>
          <a:endParaRPr lang="en-NG" sz="1500" kern="1200" dirty="0"/>
        </a:p>
        <a:p>
          <a:pPr marL="114300" lvl="1" indent="-114300" algn="l" defTabSz="666750">
            <a:lnSpc>
              <a:spcPct val="90000"/>
            </a:lnSpc>
            <a:spcBef>
              <a:spcPct val="0"/>
            </a:spcBef>
            <a:spcAft>
              <a:spcPct val="15000"/>
            </a:spcAft>
            <a:buChar char="•"/>
          </a:pPr>
          <a:r>
            <a:rPr lang="en-US" sz="1500" kern="1200" dirty="0"/>
            <a:t>Split dataset into training and testing sets.</a:t>
          </a:r>
          <a:endParaRPr lang="en-NG" sz="1500" kern="1200" dirty="0"/>
        </a:p>
      </dsp:txBody>
      <dsp:txXfrm>
        <a:off x="701866" y="177171"/>
        <a:ext cx="2498003" cy="1462404"/>
      </dsp:txXfrm>
    </dsp:sp>
    <dsp:sp modelId="{7CA581A9-8E67-4B2C-877A-C973D1FCB044}">
      <dsp:nvSpPr>
        <dsp:cNvPr id="0" name=""/>
        <dsp:cNvSpPr/>
      </dsp:nvSpPr>
      <dsp:spPr>
        <a:xfrm>
          <a:off x="3473198" y="587338"/>
          <a:ext cx="548867" cy="642071"/>
        </a:xfrm>
        <a:prstGeom prst="rightArrow">
          <a:avLst>
            <a:gd name="adj1" fmla="val 60000"/>
            <a:gd name="adj2" fmla="val 50000"/>
          </a:avLst>
        </a:prstGeom>
        <a:solidFill>
          <a:srgbClr val="C0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NG" sz="1500" kern="1200"/>
        </a:p>
      </dsp:txBody>
      <dsp:txXfrm>
        <a:off x="3473198" y="715752"/>
        <a:ext cx="384207" cy="385243"/>
      </dsp:txXfrm>
    </dsp:sp>
    <dsp:sp modelId="{2C12617A-FE9B-4BAA-B1F7-EA388F7403A2}">
      <dsp:nvSpPr>
        <dsp:cNvPr id="0" name=""/>
        <dsp:cNvSpPr/>
      </dsp:nvSpPr>
      <dsp:spPr>
        <a:xfrm>
          <a:off x="4280966" y="131674"/>
          <a:ext cx="2588997" cy="1553398"/>
        </a:xfrm>
        <a:prstGeom prst="roundRect">
          <a:avLst>
            <a:gd name="adj" fmla="val 10000"/>
          </a:avLst>
        </a:prstGeom>
        <a:gradFill rotWithShape="0">
          <a:gsLst>
            <a:gs pos="0">
              <a:schemeClr val="accent1">
                <a:shade val="80000"/>
                <a:hueOff val="69857"/>
                <a:satOff val="-1251"/>
                <a:lumOff val="5317"/>
                <a:alphaOff val="0"/>
                <a:satMod val="103000"/>
                <a:lumMod val="102000"/>
                <a:tint val="94000"/>
              </a:schemeClr>
            </a:gs>
            <a:gs pos="50000">
              <a:schemeClr val="accent1">
                <a:shade val="80000"/>
                <a:hueOff val="69857"/>
                <a:satOff val="-1251"/>
                <a:lumOff val="5317"/>
                <a:alphaOff val="0"/>
                <a:satMod val="110000"/>
                <a:lumMod val="100000"/>
                <a:shade val="100000"/>
              </a:schemeClr>
            </a:gs>
            <a:gs pos="100000">
              <a:schemeClr val="accent1">
                <a:shade val="80000"/>
                <a:hueOff val="69857"/>
                <a:satOff val="-1251"/>
                <a:lumOff val="531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kern="1200" dirty="0"/>
            <a:t>Model Building:</a:t>
          </a:r>
          <a:endParaRPr lang="en-NG" sz="1900" b="1" kern="1200" dirty="0"/>
        </a:p>
        <a:p>
          <a:pPr marL="114300" lvl="1" indent="-114300" algn="l" defTabSz="666750">
            <a:lnSpc>
              <a:spcPct val="90000"/>
            </a:lnSpc>
            <a:spcBef>
              <a:spcPct val="0"/>
            </a:spcBef>
            <a:spcAft>
              <a:spcPct val="15000"/>
            </a:spcAft>
            <a:buChar char="•"/>
          </a:pPr>
          <a:r>
            <a:rPr lang="en-US" sz="1500" kern="1200" dirty="0"/>
            <a:t>Initialize models: Logistic Regression, SVM, Decision Tree, KNN.</a:t>
          </a:r>
          <a:endParaRPr lang="en-NG" sz="1500" kern="1200" dirty="0"/>
        </a:p>
        <a:p>
          <a:pPr marL="114300" lvl="1" indent="-114300" algn="l" defTabSz="666750">
            <a:lnSpc>
              <a:spcPct val="90000"/>
            </a:lnSpc>
            <a:spcBef>
              <a:spcPct val="0"/>
            </a:spcBef>
            <a:spcAft>
              <a:spcPct val="15000"/>
            </a:spcAft>
            <a:buChar char="•"/>
          </a:pPr>
          <a:r>
            <a:rPr lang="en-US" sz="1500" kern="1200" dirty="0"/>
            <a:t>Configure hyperparameters for each model.</a:t>
          </a:r>
          <a:endParaRPr lang="en-NG" sz="1500" kern="1200" dirty="0"/>
        </a:p>
      </dsp:txBody>
      <dsp:txXfrm>
        <a:off x="4326463" y="177171"/>
        <a:ext cx="2498003" cy="1462404"/>
      </dsp:txXfrm>
    </dsp:sp>
    <dsp:sp modelId="{91F9653A-B098-40BE-A87E-C6F83B7FDCD5}">
      <dsp:nvSpPr>
        <dsp:cNvPr id="0" name=""/>
        <dsp:cNvSpPr/>
      </dsp:nvSpPr>
      <dsp:spPr>
        <a:xfrm>
          <a:off x="7097795" y="587338"/>
          <a:ext cx="548867" cy="642071"/>
        </a:xfrm>
        <a:prstGeom prst="rightArrow">
          <a:avLst>
            <a:gd name="adj1" fmla="val 60000"/>
            <a:gd name="adj2" fmla="val 50000"/>
          </a:avLst>
        </a:prstGeom>
        <a:solidFill>
          <a:srgbClr val="FF0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NG" sz="1500" kern="1200"/>
        </a:p>
      </dsp:txBody>
      <dsp:txXfrm>
        <a:off x="7097795" y="715752"/>
        <a:ext cx="384207" cy="385243"/>
      </dsp:txXfrm>
    </dsp:sp>
    <dsp:sp modelId="{92632BE7-5C5B-401B-A186-4FA3DEBBE523}">
      <dsp:nvSpPr>
        <dsp:cNvPr id="0" name=""/>
        <dsp:cNvSpPr/>
      </dsp:nvSpPr>
      <dsp:spPr>
        <a:xfrm>
          <a:off x="7905562" y="1274"/>
          <a:ext cx="2588997" cy="1814198"/>
        </a:xfrm>
        <a:prstGeom prst="roundRect">
          <a:avLst>
            <a:gd name="adj" fmla="val 10000"/>
          </a:avLst>
        </a:prstGeom>
        <a:gradFill rotWithShape="0">
          <a:gsLst>
            <a:gs pos="0">
              <a:schemeClr val="accent1">
                <a:shade val="80000"/>
                <a:hueOff val="139713"/>
                <a:satOff val="-2502"/>
                <a:lumOff val="10634"/>
                <a:alphaOff val="0"/>
                <a:satMod val="103000"/>
                <a:lumMod val="102000"/>
                <a:tint val="94000"/>
              </a:schemeClr>
            </a:gs>
            <a:gs pos="50000">
              <a:schemeClr val="accent1">
                <a:shade val="80000"/>
                <a:hueOff val="139713"/>
                <a:satOff val="-2502"/>
                <a:lumOff val="10634"/>
                <a:alphaOff val="0"/>
                <a:satMod val="110000"/>
                <a:lumMod val="100000"/>
                <a:shade val="100000"/>
              </a:schemeClr>
            </a:gs>
            <a:gs pos="100000">
              <a:schemeClr val="accent1">
                <a:shade val="80000"/>
                <a:hueOff val="139713"/>
                <a:satOff val="-2502"/>
                <a:lumOff val="10634"/>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kern="1200" dirty="0"/>
            <a:t>Model Evaluation:</a:t>
          </a:r>
          <a:endParaRPr lang="en-NG" sz="1900" b="1" kern="1200" dirty="0"/>
        </a:p>
        <a:p>
          <a:pPr marL="114300" lvl="1" indent="-114300" algn="l" defTabSz="622300">
            <a:lnSpc>
              <a:spcPct val="90000"/>
            </a:lnSpc>
            <a:spcBef>
              <a:spcPct val="0"/>
            </a:spcBef>
            <a:spcAft>
              <a:spcPct val="15000"/>
            </a:spcAft>
            <a:buChar char="•"/>
          </a:pPr>
          <a:r>
            <a:rPr lang="en-US" sz="1400" kern="1200" dirty="0"/>
            <a:t>Use </a:t>
          </a:r>
          <a:r>
            <a:rPr lang="en-US" sz="1400" kern="1200" dirty="0" err="1"/>
            <a:t>GridSearchCV</a:t>
          </a:r>
          <a:r>
            <a:rPr lang="en-US" sz="1400" kern="1200" dirty="0"/>
            <a:t> for hyperparameter tuning.</a:t>
          </a:r>
          <a:endParaRPr lang="en-NG" sz="1400" kern="1200" dirty="0"/>
        </a:p>
        <a:p>
          <a:pPr marL="114300" lvl="1" indent="-114300" algn="l" defTabSz="622300">
            <a:lnSpc>
              <a:spcPct val="90000"/>
            </a:lnSpc>
            <a:spcBef>
              <a:spcPct val="0"/>
            </a:spcBef>
            <a:spcAft>
              <a:spcPct val="15000"/>
            </a:spcAft>
            <a:buChar char="•"/>
          </a:pPr>
          <a:r>
            <a:rPr lang="en-US" sz="1400" kern="1200" dirty="0"/>
            <a:t>Evaluate models using cross-validation on training data.</a:t>
          </a:r>
        </a:p>
        <a:p>
          <a:pPr marL="114300" lvl="1" indent="-114300" algn="l" defTabSz="622300">
            <a:lnSpc>
              <a:spcPct val="90000"/>
            </a:lnSpc>
            <a:spcBef>
              <a:spcPct val="0"/>
            </a:spcBef>
            <a:spcAft>
              <a:spcPct val="15000"/>
            </a:spcAft>
            <a:buChar char="•"/>
          </a:pPr>
          <a:r>
            <a:rPr lang="en-US" sz="1400" kern="1200" dirty="0"/>
            <a:t>Select best hyperparameters based on validation scores</a:t>
          </a:r>
          <a:endParaRPr lang="en-NG" sz="1400" kern="1200" dirty="0"/>
        </a:p>
      </dsp:txBody>
      <dsp:txXfrm>
        <a:off x="7958698" y="54410"/>
        <a:ext cx="2482725" cy="1707926"/>
      </dsp:txXfrm>
    </dsp:sp>
    <dsp:sp modelId="{89001177-493C-4598-9C7B-FDF92CC18714}">
      <dsp:nvSpPr>
        <dsp:cNvPr id="0" name=""/>
        <dsp:cNvSpPr/>
      </dsp:nvSpPr>
      <dsp:spPr>
        <a:xfrm rot="5400000">
          <a:off x="8925627" y="1996703"/>
          <a:ext cx="548867" cy="642071"/>
        </a:xfrm>
        <a:prstGeom prst="rightArrow">
          <a:avLst>
            <a:gd name="adj1" fmla="val 60000"/>
            <a:gd name="adj2" fmla="val 50000"/>
          </a:avLst>
        </a:prstGeom>
        <a:solidFill>
          <a:srgbClr val="FFC0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NG" sz="1500" kern="1200"/>
        </a:p>
      </dsp:txBody>
      <dsp:txXfrm rot="-5400000">
        <a:off x="9007439" y="2043305"/>
        <a:ext cx="385243" cy="384207"/>
      </dsp:txXfrm>
    </dsp:sp>
    <dsp:sp modelId="{0812D36B-9AFC-4AA7-B786-BB7C0AA3999E}">
      <dsp:nvSpPr>
        <dsp:cNvPr id="0" name=""/>
        <dsp:cNvSpPr/>
      </dsp:nvSpPr>
      <dsp:spPr>
        <a:xfrm>
          <a:off x="7905562" y="2851072"/>
          <a:ext cx="2588997" cy="1553398"/>
        </a:xfrm>
        <a:prstGeom prst="roundRect">
          <a:avLst>
            <a:gd name="adj" fmla="val 10000"/>
          </a:avLst>
        </a:prstGeom>
        <a:gradFill rotWithShape="0">
          <a:gsLst>
            <a:gs pos="0">
              <a:schemeClr val="accent1">
                <a:shade val="80000"/>
                <a:hueOff val="209570"/>
                <a:satOff val="-3754"/>
                <a:lumOff val="15951"/>
                <a:alphaOff val="0"/>
                <a:satMod val="103000"/>
                <a:lumMod val="102000"/>
                <a:tint val="94000"/>
              </a:schemeClr>
            </a:gs>
            <a:gs pos="50000">
              <a:schemeClr val="accent1">
                <a:shade val="80000"/>
                <a:hueOff val="209570"/>
                <a:satOff val="-3754"/>
                <a:lumOff val="15951"/>
                <a:alphaOff val="0"/>
                <a:satMod val="110000"/>
                <a:lumMod val="100000"/>
                <a:shade val="100000"/>
              </a:schemeClr>
            </a:gs>
            <a:gs pos="100000">
              <a:schemeClr val="accent1">
                <a:shade val="80000"/>
                <a:hueOff val="209570"/>
                <a:satOff val="-3754"/>
                <a:lumOff val="15951"/>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t>Performance Testing:</a:t>
          </a:r>
        </a:p>
        <a:p>
          <a:pPr marL="114300" lvl="1" indent="-114300" algn="l" defTabSz="622300">
            <a:lnSpc>
              <a:spcPct val="90000"/>
            </a:lnSpc>
            <a:spcBef>
              <a:spcPct val="0"/>
            </a:spcBef>
            <a:spcAft>
              <a:spcPct val="15000"/>
            </a:spcAft>
            <a:buChar char="•"/>
          </a:pPr>
          <a:r>
            <a:rPr lang="en-US" sz="1400" kern="1200" dirty="0"/>
            <a:t>Assess model accuracy on test data.</a:t>
          </a:r>
          <a:endParaRPr lang="en-NG" sz="1400" kern="1200" dirty="0"/>
        </a:p>
        <a:p>
          <a:pPr marL="114300" lvl="1" indent="-114300" algn="l" defTabSz="622300">
            <a:lnSpc>
              <a:spcPct val="90000"/>
            </a:lnSpc>
            <a:spcBef>
              <a:spcPct val="0"/>
            </a:spcBef>
            <a:spcAft>
              <a:spcPct val="15000"/>
            </a:spcAft>
            <a:buChar char="•"/>
          </a:pPr>
          <a:r>
            <a:rPr lang="en-US" sz="1400" kern="1200"/>
            <a:t>Generate confusion matrices to analyze model predictions.</a:t>
          </a:r>
          <a:endParaRPr lang="en-US" sz="1400" kern="1200" dirty="0"/>
        </a:p>
      </dsp:txBody>
      <dsp:txXfrm>
        <a:off x="7951059" y="2896569"/>
        <a:ext cx="2498003" cy="1462404"/>
      </dsp:txXfrm>
    </dsp:sp>
    <dsp:sp modelId="{4BF78FA9-C679-489F-8AA5-77C9C6E4587C}">
      <dsp:nvSpPr>
        <dsp:cNvPr id="0" name=""/>
        <dsp:cNvSpPr/>
      </dsp:nvSpPr>
      <dsp:spPr>
        <a:xfrm rot="10800000">
          <a:off x="7128863" y="3306736"/>
          <a:ext cx="548867" cy="642071"/>
        </a:xfrm>
        <a:prstGeom prst="rightArrow">
          <a:avLst>
            <a:gd name="adj1" fmla="val 60000"/>
            <a:gd name="adj2" fmla="val 50000"/>
          </a:avLst>
        </a:prstGeom>
        <a:solidFill>
          <a:srgbClr val="FFFF0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NG" sz="1500" kern="1200"/>
        </a:p>
      </dsp:txBody>
      <dsp:txXfrm rot="10800000">
        <a:off x="7293523" y="3435150"/>
        <a:ext cx="384207" cy="385243"/>
      </dsp:txXfrm>
    </dsp:sp>
    <dsp:sp modelId="{C69BB75D-110C-4E60-AD67-3C57AFCF6F2E}">
      <dsp:nvSpPr>
        <dsp:cNvPr id="0" name=""/>
        <dsp:cNvSpPr/>
      </dsp:nvSpPr>
      <dsp:spPr>
        <a:xfrm>
          <a:off x="4280966" y="2851072"/>
          <a:ext cx="2588997" cy="1553398"/>
        </a:xfrm>
        <a:prstGeom prst="roundRect">
          <a:avLst>
            <a:gd name="adj" fmla="val 10000"/>
          </a:avLst>
        </a:prstGeom>
        <a:gradFill rotWithShape="0">
          <a:gsLst>
            <a:gs pos="0">
              <a:schemeClr val="accent1">
                <a:shade val="80000"/>
                <a:hueOff val="279426"/>
                <a:satOff val="-5005"/>
                <a:lumOff val="21268"/>
                <a:alphaOff val="0"/>
                <a:satMod val="103000"/>
                <a:lumMod val="102000"/>
                <a:tint val="94000"/>
              </a:schemeClr>
            </a:gs>
            <a:gs pos="50000">
              <a:schemeClr val="accent1">
                <a:shade val="80000"/>
                <a:hueOff val="279426"/>
                <a:satOff val="-5005"/>
                <a:lumOff val="21268"/>
                <a:alphaOff val="0"/>
                <a:satMod val="110000"/>
                <a:lumMod val="100000"/>
                <a:shade val="100000"/>
              </a:schemeClr>
            </a:gs>
            <a:gs pos="100000">
              <a:schemeClr val="accent1">
                <a:shade val="80000"/>
                <a:hueOff val="279426"/>
                <a:satOff val="-5005"/>
                <a:lumOff val="2126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t>Model Improvement:</a:t>
          </a:r>
          <a:endParaRPr lang="en-NG" sz="1800" b="1" kern="1200" dirty="0"/>
        </a:p>
        <a:p>
          <a:pPr marL="114300" lvl="1" indent="-114300" algn="l" defTabSz="622300">
            <a:lnSpc>
              <a:spcPct val="90000"/>
            </a:lnSpc>
            <a:spcBef>
              <a:spcPct val="0"/>
            </a:spcBef>
            <a:spcAft>
              <a:spcPct val="15000"/>
            </a:spcAft>
            <a:buChar char="•"/>
          </a:pPr>
          <a:r>
            <a:rPr lang="en-US" sz="1400" kern="1200" dirty="0"/>
            <a:t>Reiterate tuning process based on test data performance.</a:t>
          </a:r>
          <a:endParaRPr lang="en-NG" sz="1400" kern="1200" dirty="0"/>
        </a:p>
        <a:p>
          <a:pPr marL="114300" lvl="1" indent="-114300" algn="l" defTabSz="622300">
            <a:lnSpc>
              <a:spcPct val="90000"/>
            </a:lnSpc>
            <a:spcBef>
              <a:spcPct val="0"/>
            </a:spcBef>
            <a:spcAft>
              <a:spcPct val="15000"/>
            </a:spcAft>
            <a:buChar char="•"/>
          </a:pPr>
          <a:r>
            <a:rPr lang="en-US" sz="1400" kern="1200" dirty="0"/>
            <a:t>Adjust model configurations if necessary.</a:t>
          </a:r>
        </a:p>
      </dsp:txBody>
      <dsp:txXfrm>
        <a:off x="4326463" y="2896569"/>
        <a:ext cx="2498003" cy="1462404"/>
      </dsp:txXfrm>
    </dsp:sp>
    <dsp:sp modelId="{6730439D-1AA1-4BD9-A6F4-F114BBF621D1}">
      <dsp:nvSpPr>
        <dsp:cNvPr id="0" name=""/>
        <dsp:cNvSpPr/>
      </dsp:nvSpPr>
      <dsp:spPr>
        <a:xfrm rot="10800000">
          <a:off x="3504266" y="3306736"/>
          <a:ext cx="548867" cy="642071"/>
        </a:xfrm>
        <a:prstGeom prst="rightArrow">
          <a:avLst>
            <a:gd name="adj1" fmla="val 60000"/>
            <a:gd name="adj2" fmla="val 50000"/>
          </a:avLst>
        </a:prstGeom>
        <a:solidFill>
          <a:srgbClr val="92D05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NG" sz="1500" kern="1200"/>
        </a:p>
      </dsp:txBody>
      <dsp:txXfrm rot="10800000">
        <a:off x="3668926" y="3435150"/>
        <a:ext cx="384207" cy="385243"/>
      </dsp:txXfrm>
    </dsp:sp>
    <dsp:sp modelId="{9A3F54DE-10C8-4F3E-9080-AC652D18E809}">
      <dsp:nvSpPr>
        <dsp:cNvPr id="0" name=""/>
        <dsp:cNvSpPr/>
      </dsp:nvSpPr>
      <dsp:spPr>
        <a:xfrm>
          <a:off x="656369" y="2851072"/>
          <a:ext cx="2588997" cy="1553398"/>
        </a:xfrm>
        <a:prstGeom prst="roundRect">
          <a:avLst>
            <a:gd name="adj" fmla="val 10000"/>
          </a:avLst>
        </a:prstGeom>
        <a:gradFill rotWithShape="0">
          <a:gsLst>
            <a:gs pos="0">
              <a:schemeClr val="accent1">
                <a:shade val="80000"/>
                <a:hueOff val="349283"/>
                <a:satOff val="-6256"/>
                <a:lumOff val="26585"/>
                <a:alphaOff val="0"/>
                <a:satMod val="103000"/>
                <a:lumMod val="102000"/>
                <a:tint val="94000"/>
              </a:schemeClr>
            </a:gs>
            <a:gs pos="50000">
              <a:schemeClr val="accent1">
                <a:shade val="80000"/>
                <a:hueOff val="349283"/>
                <a:satOff val="-6256"/>
                <a:lumOff val="26585"/>
                <a:alphaOff val="0"/>
                <a:satMod val="110000"/>
                <a:lumMod val="100000"/>
                <a:shade val="100000"/>
              </a:schemeClr>
            </a:gs>
            <a:gs pos="100000">
              <a:schemeClr val="accent1">
                <a:shade val="80000"/>
                <a:hueOff val="349283"/>
                <a:satOff val="-6256"/>
                <a:lumOff val="2658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t>Best Model Selection:</a:t>
          </a:r>
          <a:endParaRPr lang="en-NG" sz="1800" b="1" kern="1200" dirty="0"/>
        </a:p>
        <a:p>
          <a:pPr marL="114300" lvl="1" indent="-114300" algn="l" defTabSz="622300">
            <a:lnSpc>
              <a:spcPct val="90000"/>
            </a:lnSpc>
            <a:spcBef>
              <a:spcPct val="0"/>
            </a:spcBef>
            <a:spcAft>
              <a:spcPct val="15000"/>
            </a:spcAft>
            <a:buChar char="•"/>
          </a:pPr>
          <a:r>
            <a:rPr lang="en-US" sz="1400" kern="1200" dirty="0"/>
            <a:t>Compare accuracy scores across all models.</a:t>
          </a:r>
          <a:endParaRPr lang="en-NG" sz="1400" kern="1200" dirty="0"/>
        </a:p>
        <a:p>
          <a:pPr marL="114300" lvl="1" indent="-114300" algn="l" defTabSz="622300">
            <a:lnSpc>
              <a:spcPct val="90000"/>
            </a:lnSpc>
            <a:spcBef>
              <a:spcPct val="0"/>
            </a:spcBef>
            <a:spcAft>
              <a:spcPct val="15000"/>
            </a:spcAft>
            <a:buChar char="•"/>
          </a:pPr>
          <a:r>
            <a:rPr lang="en-US" sz="1400" kern="1200" dirty="0"/>
            <a:t>Identify the model with the highest accuracy on test data.</a:t>
          </a:r>
        </a:p>
      </dsp:txBody>
      <dsp:txXfrm>
        <a:off x="701866" y="2896569"/>
        <a:ext cx="2498003" cy="1462404"/>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2/18/2024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png>
</file>

<file path=ppt/media/image22.pn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B2B77F-FACA-FE7D-43EE-ECCEAFD60B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926C82-4B14-4694-5756-7425AC41E0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93EE3E9-3B92-BFD9-3991-8C31AAB1F514}"/>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111B15AE-9242-81B1-429D-DD79AE010939}"/>
              </a:ext>
            </a:extLst>
          </p:cNvPr>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1069800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G" dirty="0"/>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1320517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2/18/2024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hassan4998/SpaceX-data-analysis/blob/main/notebooks/Data%20wrangling.ipynb" TargetMode="External"/><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hassan4998/SpaceX-data-analysis/blob/main/notebooks/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hassan4998/SpaceX-data-analysis/blob/main/notebooks/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hassan4998/SpaceX-data-analysis/blob/main/notebooks/Visual%20Analytic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hassan4998/SpaceX-data-analysis/blob/main/notebooks/Dashboard%20with%20Ploty%20Dash.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hyperlink" Target="https://github.com/hassan4998/SpaceX-data-analysis/blob/main/notebooks/SpaceX_Machine_Learning_Prediction.ipynb" TargetMode="External"/><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hassan4998/SpaceX-data-analysis/blob/main/notebooks/Data%20collection.ipynb"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en.wikipedia.org/wiki/List_of_Falcon_9_and_Falcon_Heavy_launches"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hyperlink" Target="https://github.com/hassan4998/SpaceX-data-analysis/blob/main/notebooks/Web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Hassan Sulaiman</a:t>
            </a:r>
          </a:p>
          <a:p>
            <a:r>
              <a:rPr lang="en-US">
                <a:solidFill>
                  <a:schemeClr val="bg2"/>
                </a:solidFill>
                <a:latin typeface="Abadi" panose="020B0604020104020204" pitchFamily="34" charset="0"/>
                <a:ea typeface="SF Pro" pitchFamily="2" charset="0"/>
                <a:cs typeface="SF Pro" pitchFamily="2" charset="0"/>
              </a:rPr>
              <a:t>18-02-24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0A5F64AB-7A76-C847-2B37-6C88327B8A36}"/>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319582A-F698-6059-A0ED-7D76A254CBE8}"/>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61E515BA-96D8-94B4-927D-CFD1433931BA}"/>
              </a:ext>
            </a:extLst>
          </p:cNvPr>
          <p:cNvSpPr>
            <a:spLocks noGrp="1"/>
          </p:cNvSpPr>
          <p:nvPr>
            <p:ph idx="4294967295"/>
          </p:nvPr>
        </p:nvSpPr>
        <p:spPr>
          <a:xfrm>
            <a:off x="5461001" y="1792288"/>
            <a:ext cx="5910261" cy="4206875"/>
          </a:xfrm>
          <a:prstGeom prst="rect">
            <a:avLst/>
          </a:prstGeom>
          <a:ln>
            <a:noFill/>
            <a:prstDash val="dash"/>
          </a:ln>
        </p:spPr>
        <p:txBody>
          <a:bodyPr vert="horz" lIns="91440" tIns="45720" rIns="91440" bIns="45720" rtlCol="0" anchor="t">
            <a:normAutofit/>
          </a:bodyPr>
          <a:lstStyle/>
          <a:p>
            <a:pPr marL="0" indent="0" algn="ctr">
              <a:buNone/>
            </a:pPr>
            <a:r>
              <a:rPr lang="en-US" sz="3200" dirty="0">
                <a:solidFill>
                  <a:srgbClr val="0948CB"/>
                </a:solidFill>
                <a:latin typeface="Abadi"/>
              </a:rPr>
              <a:t>Data Wrangling Process</a:t>
            </a: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CE9EA48A-FBB5-70FF-B2B2-356D165AE1BD}"/>
              </a:ext>
            </a:extLst>
          </p:cNvPr>
          <p:cNvSpPr>
            <a:spLocks noGrp="1"/>
          </p:cNvSpPr>
          <p:nvPr>
            <p:ph type="body" sz="half" idx="4294967295"/>
          </p:nvPr>
        </p:nvSpPr>
        <p:spPr>
          <a:xfrm>
            <a:off x="770011" y="1800225"/>
            <a:ext cx="4640263" cy="4225925"/>
          </a:xfrm>
          <a:prstGeom prst="rect">
            <a:avLst/>
          </a:prstGeom>
        </p:spPr>
        <p:txBody>
          <a:bodyPr vert="horz" lIns="91440" tIns="45720" rIns="91440" bIns="45720" rtlCol="0" anchor="t">
            <a:normAutofit/>
          </a:bodyPr>
          <a:lstStyle/>
          <a:p>
            <a:pPr marL="0" indent="0">
              <a:lnSpc>
                <a:spcPct val="100000"/>
              </a:lnSpc>
              <a:spcBef>
                <a:spcPts val="1400"/>
              </a:spcBef>
              <a:buNone/>
            </a:pPr>
            <a:r>
              <a:rPr lang="en-US" sz="3200" dirty="0">
                <a:solidFill>
                  <a:srgbClr val="0948CB"/>
                </a:solidFill>
                <a:latin typeface="Abadi" panose="020B0604020104020204" pitchFamily="34" charset="0"/>
              </a:rPr>
              <a:t>Data Wrangling:</a:t>
            </a:r>
          </a:p>
          <a:p>
            <a:pPr>
              <a:lnSpc>
                <a:spcPct val="100000"/>
              </a:lnSpc>
              <a:spcBef>
                <a:spcPts val="1400"/>
              </a:spcBef>
            </a:pPr>
            <a:r>
              <a:rPr lang="en-US" dirty="0">
                <a:solidFill>
                  <a:schemeClr val="accent3">
                    <a:lumMod val="25000"/>
                  </a:schemeClr>
                </a:solidFill>
                <a:latin typeface="Abadi" panose="020B0604020104020204" pitchFamily="34" charset="0"/>
              </a:rPr>
              <a:t>Data was processed through rigorous cleansing, transformation, and enrichment steps to ensure analysis-readiness.</a:t>
            </a:r>
            <a:endParaRPr lang="en-US" dirty="0"/>
          </a:p>
        </p:txBody>
      </p:sp>
      <p:sp>
        <p:nvSpPr>
          <p:cNvPr id="4" name="Title 1">
            <a:extLst>
              <a:ext uri="{FF2B5EF4-FFF2-40B4-BE49-F238E27FC236}">
                <a16:creationId xmlns:a16="http://schemas.microsoft.com/office/drawing/2014/main" id="{41EC7E5D-8B4F-465E-0834-771FFDF3AC0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D5CF5C57-B9DF-CAA5-75A8-0FD76E44E57B}"/>
              </a:ext>
            </a:extLst>
          </p:cNvPr>
          <p:cNvGraphicFramePr/>
          <p:nvPr>
            <p:extLst>
              <p:ext uri="{D42A27DB-BD31-4B8C-83A1-F6EECF244321}">
                <p14:modId xmlns:p14="http://schemas.microsoft.com/office/powerpoint/2010/main" val="3131913453"/>
              </p:ext>
            </p:extLst>
          </p:nvPr>
        </p:nvGraphicFramePr>
        <p:xfrm>
          <a:off x="6123688" y="1805493"/>
          <a:ext cx="5247574" cy="4206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a:extLst>
              <a:ext uri="{FF2B5EF4-FFF2-40B4-BE49-F238E27FC236}">
                <a16:creationId xmlns:a16="http://schemas.microsoft.com/office/drawing/2014/main" id="{B86ABAB1-8BCB-0293-011F-948F62AF0BB7}"/>
              </a:ext>
            </a:extLst>
          </p:cNvPr>
          <p:cNvSpPr txBox="1"/>
          <p:nvPr/>
        </p:nvSpPr>
        <p:spPr>
          <a:xfrm>
            <a:off x="1110410" y="5950018"/>
            <a:ext cx="1402080" cy="369332"/>
          </a:xfrm>
          <a:prstGeom prst="rect">
            <a:avLst/>
          </a:prstGeom>
          <a:noFill/>
        </p:spPr>
        <p:txBody>
          <a:bodyPr wrap="square" rtlCol="0">
            <a:spAutoFit/>
          </a:bodyPr>
          <a:lstStyle/>
          <a:p>
            <a:r>
              <a:rPr lang="en-US" sz="1800" dirty="0">
                <a:solidFill>
                  <a:schemeClr val="accent3">
                    <a:lumMod val="25000"/>
                  </a:schemeClr>
                </a:solidFill>
                <a:latin typeface="Abadi" panose="020B0604020104020204" pitchFamily="34" charset="0"/>
                <a:hlinkClick r:id="rId8"/>
              </a:rPr>
              <a:t>GitHub URL </a:t>
            </a:r>
            <a:endParaRPr lang="en-NG" dirty="0"/>
          </a:p>
        </p:txBody>
      </p:sp>
    </p:spTree>
    <p:extLst>
      <p:ext uri="{BB962C8B-B14F-4D97-AF65-F5344CB8AC3E}">
        <p14:creationId xmlns:p14="http://schemas.microsoft.com/office/powerpoint/2010/main" val="1376789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1543"/>
            <a:ext cx="10515600" cy="5189262"/>
          </a:xfrm>
          <a:prstGeom prst="rect">
            <a:avLst/>
          </a:prstGeom>
        </p:spPr>
        <p:txBody>
          <a:bodyPr lIns="91440" tIns="45720" rIns="91440" bIns="45720" anchor="t"/>
          <a:lstStyle/>
          <a:p>
            <a:pPr marL="0" indent="0">
              <a:lnSpc>
                <a:spcPct val="150000"/>
              </a:lnSpc>
              <a:spcBef>
                <a:spcPts val="0"/>
              </a:spcBef>
              <a:buNone/>
            </a:pPr>
            <a:r>
              <a:rPr lang="en-US" sz="1800" dirty="0">
                <a:solidFill>
                  <a:schemeClr val="accent3">
                    <a:lumMod val="25000"/>
                  </a:schemeClr>
                </a:solidFill>
                <a:latin typeface="Abadi"/>
              </a:rPr>
              <a:t>The following charts were plotted as part of the exploratory data analysis:</a:t>
            </a:r>
          </a:p>
          <a:p>
            <a:pPr marL="342900" indent="-342900">
              <a:lnSpc>
                <a:spcPct val="150000"/>
              </a:lnSpc>
              <a:spcBef>
                <a:spcPts val="0"/>
              </a:spcBef>
              <a:buFont typeface="+mj-lt"/>
              <a:buAutoNum type="arabicPeriod"/>
            </a:pPr>
            <a:r>
              <a:rPr lang="en-US" sz="1800" dirty="0">
                <a:solidFill>
                  <a:schemeClr val="accent3">
                    <a:lumMod val="25000"/>
                  </a:schemeClr>
                </a:solidFill>
                <a:latin typeface="Abadi"/>
              </a:rPr>
              <a:t>Scatter Plot (Flight Number vs. Payload Mass):</a:t>
            </a:r>
          </a:p>
          <a:p>
            <a:pPr lvl="1">
              <a:lnSpc>
                <a:spcPct val="100000"/>
              </a:lnSpc>
              <a:spcBef>
                <a:spcPts val="0"/>
              </a:spcBef>
            </a:pPr>
            <a:r>
              <a:rPr lang="en-US" sz="1800" dirty="0">
                <a:solidFill>
                  <a:schemeClr val="accent3">
                    <a:lumMod val="25000"/>
                  </a:schemeClr>
                </a:solidFill>
                <a:latin typeface="Abadi"/>
              </a:rPr>
              <a:t>Indicates the impact of flight experience and payload size on launch success.</a:t>
            </a:r>
          </a:p>
          <a:p>
            <a:pPr marL="342900" indent="-342900">
              <a:lnSpc>
                <a:spcPct val="100000"/>
              </a:lnSpc>
              <a:spcBef>
                <a:spcPts val="0"/>
              </a:spcBef>
              <a:buFont typeface="+mj-lt"/>
              <a:buAutoNum type="arabicPeriod"/>
            </a:pPr>
            <a:r>
              <a:rPr lang="en-US" sz="1800" dirty="0">
                <a:solidFill>
                  <a:schemeClr val="accent3">
                    <a:lumMod val="25000"/>
                  </a:schemeClr>
                </a:solidFill>
                <a:latin typeface="Abadi"/>
              </a:rPr>
              <a:t>Categorical Plot (Flight Number vs. Launch Site):</a:t>
            </a:r>
          </a:p>
          <a:p>
            <a:pPr lvl="1">
              <a:lnSpc>
                <a:spcPct val="100000"/>
              </a:lnSpc>
              <a:spcBef>
                <a:spcPts val="0"/>
              </a:spcBef>
            </a:pPr>
            <a:r>
              <a:rPr lang="en-US" sz="1800" dirty="0">
                <a:solidFill>
                  <a:schemeClr val="accent3">
                    <a:lumMod val="25000"/>
                  </a:schemeClr>
                </a:solidFill>
                <a:latin typeface="Abadi"/>
              </a:rPr>
              <a:t>Shows the launch success rate distribution across different sites.</a:t>
            </a:r>
          </a:p>
          <a:p>
            <a:pPr marL="342900" indent="-342900">
              <a:lnSpc>
                <a:spcPct val="100000"/>
              </a:lnSpc>
              <a:spcBef>
                <a:spcPts val="0"/>
              </a:spcBef>
              <a:buFont typeface="+mj-lt"/>
              <a:buAutoNum type="arabicPeriod"/>
            </a:pPr>
            <a:r>
              <a:rPr lang="en-US" sz="1800" dirty="0">
                <a:solidFill>
                  <a:schemeClr val="accent3">
                    <a:lumMod val="25000"/>
                  </a:schemeClr>
                </a:solidFill>
                <a:latin typeface="Abadi"/>
              </a:rPr>
              <a:t>Scatter Plot (Payload vs. Launch Site):</a:t>
            </a:r>
          </a:p>
          <a:p>
            <a:pPr lvl="1">
              <a:lnSpc>
                <a:spcPct val="100000"/>
              </a:lnSpc>
              <a:spcBef>
                <a:spcPts val="0"/>
              </a:spcBef>
            </a:pPr>
            <a:r>
              <a:rPr lang="en-US" sz="1800" dirty="0">
                <a:solidFill>
                  <a:schemeClr val="accent3">
                    <a:lumMod val="25000"/>
                  </a:schemeClr>
                </a:solidFill>
                <a:latin typeface="Abadi"/>
              </a:rPr>
              <a:t>Explores the relationship between payload mass and preferred launch sites.</a:t>
            </a:r>
          </a:p>
          <a:p>
            <a:pPr marL="342900" indent="-342900">
              <a:lnSpc>
                <a:spcPct val="100000"/>
              </a:lnSpc>
              <a:spcBef>
                <a:spcPts val="0"/>
              </a:spcBef>
              <a:buFont typeface="+mj-lt"/>
              <a:buAutoNum type="arabicPeriod"/>
            </a:pPr>
            <a:r>
              <a:rPr lang="en-US" sz="1800" dirty="0">
                <a:solidFill>
                  <a:schemeClr val="accent3">
                    <a:lumMod val="25000"/>
                  </a:schemeClr>
                </a:solidFill>
                <a:latin typeface="Abadi"/>
              </a:rPr>
              <a:t>Bar Chart (Success Rate by Orbit Type):</a:t>
            </a:r>
          </a:p>
          <a:p>
            <a:pPr lvl="1">
              <a:lnSpc>
                <a:spcPct val="100000"/>
              </a:lnSpc>
              <a:spcBef>
                <a:spcPts val="0"/>
              </a:spcBef>
            </a:pPr>
            <a:r>
              <a:rPr lang="en-US" sz="1800" dirty="0">
                <a:solidFill>
                  <a:schemeClr val="accent3">
                    <a:lumMod val="25000"/>
                  </a:schemeClr>
                </a:solidFill>
                <a:latin typeface="Abadi"/>
              </a:rPr>
              <a:t>Compares success rates across various orbit types.</a:t>
            </a:r>
          </a:p>
          <a:p>
            <a:pPr marL="342900" indent="-342900">
              <a:lnSpc>
                <a:spcPct val="100000"/>
              </a:lnSpc>
              <a:spcBef>
                <a:spcPts val="0"/>
              </a:spcBef>
              <a:buFont typeface="+mj-lt"/>
              <a:buAutoNum type="arabicPeriod"/>
            </a:pPr>
            <a:r>
              <a:rPr lang="en-US" sz="1800" dirty="0">
                <a:solidFill>
                  <a:schemeClr val="accent3">
                    <a:lumMod val="25000"/>
                  </a:schemeClr>
                </a:solidFill>
                <a:latin typeface="Abadi"/>
              </a:rPr>
              <a:t>Scatter Plot (Flight Number vs. Orbit Type):</a:t>
            </a:r>
          </a:p>
          <a:p>
            <a:pPr lvl="1">
              <a:lnSpc>
                <a:spcPct val="100000"/>
              </a:lnSpc>
              <a:spcBef>
                <a:spcPts val="0"/>
              </a:spcBef>
            </a:pPr>
            <a:r>
              <a:rPr lang="en-US" sz="1800" dirty="0">
                <a:solidFill>
                  <a:schemeClr val="accent3">
                    <a:lumMod val="25000"/>
                  </a:schemeClr>
                </a:solidFill>
                <a:latin typeface="Abadi"/>
              </a:rPr>
              <a:t>Analyzes flight experience correlation with success in specific orbits.</a:t>
            </a:r>
          </a:p>
          <a:p>
            <a:pPr marL="342900" indent="-342900">
              <a:lnSpc>
                <a:spcPct val="100000"/>
              </a:lnSpc>
              <a:spcBef>
                <a:spcPts val="0"/>
              </a:spcBef>
              <a:buFont typeface="+mj-lt"/>
              <a:buAutoNum type="arabicPeriod"/>
            </a:pPr>
            <a:r>
              <a:rPr lang="en-US" sz="1800" dirty="0">
                <a:solidFill>
                  <a:schemeClr val="accent3">
                    <a:lumMod val="25000"/>
                  </a:schemeClr>
                </a:solidFill>
                <a:latin typeface="Abadi"/>
              </a:rPr>
              <a:t>Scatter Plot (Payload vs. Orbit Type):</a:t>
            </a:r>
          </a:p>
          <a:p>
            <a:pPr lvl="1">
              <a:lnSpc>
                <a:spcPct val="100000"/>
              </a:lnSpc>
              <a:spcBef>
                <a:spcPts val="0"/>
              </a:spcBef>
            </a:pPr>
            <a:r>
              <a:rPr lang="en-US" sz="1800" dirty="0">
                <a:solidFill>
                  <a:schemeClr val="accent3">
                    <a:lumMod val="25000"/>
                  </a:schemeClr>
                </a:solidFill>
                <a:latin typeface="Abadi"/>
              </a:rPr>
              <a:t>Assesses how payload mass influences success rates in different orbits.</a:t>
            </a:r>
          </a:p>
          <a:p>
            <a:pPr marL="342900" indent="-342900">
              <a:lnSpc>
                <a:spcPct val="100000"/>
              </a:lnSpc>
              <a:spcBef>
                <a:spcPts val="0"/>
              </a:spcBef>
              <a:buFont typeface="+mj-lt"/>
              <a:buAutoNum type="arabicPeriod"/>
            </a:pPr>
            <a:r>
              <a:rPr lang="en-US" sz="1800" dirty="0">
                <a:solidFill>
                  <a:schemeClr val="accent3">
                    <a:lumMod val="25000"/>
                  </a:schemeClr>
                </a:solidFill>
                <a:latin typeface="Abadi"/>
              </a:rPr>
              <a:t>Line Chart (Launch Success Yearly Trend):</a:t>
            </a:r>
          </a:p>
          <a:p>
            <a:pPr lvl="1">
              <a:lnSpc>
                <a:spcPct val="100000"/>
              </a:lnSpc>
              <a:spcBef>
                <a:spcPts val="0"/>
              </a:spcBef>
            </a:pPr>
            <a:r>
              <a:rPr lang="en-US" sz="1800" dirty="0">
                <a:solidFill>
                  <a:schemeClr val="accent3">
                    <a:lumMod val="25000"/>
                  </a:schemeClr>
                </a:solidFill>
                <a:latin typeface="Abadi"/>
              </a:rPr>
              <a:t>Tracks changes in success rate over years, highlighting trends.</a:t>
            </a:r>
          </a:p>
          <a:p>
            <a:pPr marL="0" indent="0">
              <a:lnSpc>
                <a:spcPct val="100000"/>
              </a:lnSpc>
              <a:spcBef>
                <a:spcPts val="0"/>
              </a:spcBef>
              <a:buNone/>
            </a:pPr>
            <a:endParaRPr lang="en-US" sz="1800" dirty="0">
              <a:solidFill>
                <a:schemeClr val="accent3">
                  <a:lumMod val="25000"/>
                </a:schemeClr>
              </a:solidFill>
              <a:latin typeface="Abadi"/>
            </a:endParaRPr>
          </a:p>
          <a:p>
            <a:pPr marL="0" indent="0">
              <a:lnSpc>
                <a:spcPct val="100000"/>
              </a:lnSpc>
              <a:spcBef>
                <a:spcPts val="0"/>
              </a:spcBef>
              <a:buNone/>
            </a:pPr>
            <a:r>
              <a:rPr lang="en-US" sz="1800" dirty="0">
                <a:solidFill>
                  <a:schemeClr val="accent3">
                    <a:lumMod val="25000"/>
                  </a:schemeClr>
                </a:solidFill>
                <a:latin typeface="Abadi"/>
              </a:rPr>
              <a:t>Each visualization method was chosen to best present the relationship between variables and to provide actionable insights through clear, interpretable graphical representations.</a:t>
            </a:r>
            <a:endParaRPr lang="en-US" sz="18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7" name="TextBox 6">
            <a:extLst>
              <a:ext uri="{FF2B5EF4-FFF2-40B4-BE49-F238E27FC236}">
                <a16:creationId xmlns:a16="http://schemas.microsoft.com/office/drawing/2014/main" id="{51619D3F-67E8-68F7-EA93-9F9C9D9295D5}"/>
              </a:ext>
            </a:extLst>
          </p:cNvPr>
          <p:cNvSpPr txBox="1"/>
          <p:nvPr/>
        </p:nvSpPr>
        <p:spPr>
          <a:xfrm>
            <a:off x="10437072" y="1724165"/>
            <a:ext cx="1402080" cy="369332"/>
          </a:xfrm>
          <a:prstGeom prst="rect">
            <a:avLst/>
          </a:prstGeom>
          <a:noFill/>
        </p:spPr>
        <p:txBody>
          <a:bodyPr wrap="square" rtlCol="0">
            <a:spAutoFit/>
          </a:bodyPr>
          <a:lstStyle/>
          <a:p>
            <a:r>
              <a:rPr lang="en-US" sz="1800" dirty="0">
                <a:solidFill>
                  <a:schemeClr val="accent3">
                    <a:lumMod val="25000"/>
                  </a:schemeClr>
                </a:solidFill>
                <a:latin typeface="Abadi" panose="020B0604020104020204" pitchFamily="34" charset="0"/>
                <a:hlinkClick r:id="rId3"/>
              </a:rPr>
              <a:t>GitHub URL </a:t>
            </a:r>
            <a:endParaRPr lang="en-NG"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18118"/>
            <a:ext cx="9745589" cy="5220187"/>
          </a:xfrm>
          <a:prstGeom prst="rect">
            <a:avLst/>
          </a:prstGeom>
        </p:spPr>
        <p:txBody>
          <a:bodyPr lIns="91440" tIns="45720" rIns="91440" bIns="45720" anchor="t"/>
          <a:lstStyle/>
          <a:p>
            <a:pPr>
              <a:lnSpc>
                <a:spcPct val="100000"/>
              </a:lnSpc>
              <a:spcBef>
                <a:spcPts val="600"/>
              </a:spcBef>
              <a:spcAft>
                <a:spcPts val="600"/>
              </a:spcAft>
            </a:pPr>
            <a:r>
              <a:rPr lang="en-US" sz="1800" dirty="0">
                <a:solidFill>
                  <a:schemeClr val="accent3">
                    <a:lumMod val="25000"/>
                  </a:schemeClr>
                </a:solidFill>
                <a:latin typeface="Abadi"/>
              </a:rPr>
              <a:t>The following SQL queries were performed part of the Exploratory Data Analysis:</a:t>
            </a:r>
          </a:p>
          <a:p>
            <a:pPr>
              <a:lnSpc>
                <a:spcPct val="100000"/>
              </a:lnSpc>
              <a:spcBef>
                <a:spcPts val="600"/>
              </a:spcBef>
              <a:spcAft>
                <a:spcPts val="600"/>
              </a:spcAft>
            </a:pPr>
            <a:r>
              <a:rPr lang="en-US" sz="1800" dirty="0">
                <a:solidFill>
                  <a:schemeClr val="accent3">
                    <a:lumMod val="25000"/>
                  </a:schemeClr>
                </a:solidFill>
                <a:latin typeface="Abadi" panose="020B0604020104020204" pitchFamily="34" charset="0"/>
              </a:rPr>
              <a:t>Task 1: Queried the database for unique launch sites.</a:t>
            </a:r>
          </a:p>
          <a:p>
            <a:pPr>
              <a:lnSpc>
                <a:spcPct val="100000"/>
              </a:lnSpc>
              <a:spcBef>
                <a:spcPts val="600"/>
              </a:spcBef>
              <a:spcAft>
                <a:spcPts val="600"/>
              </a:spcAft>
            </a:pPr>
            <a:r>
              <a:rPr lang="en-US" sz="1800" dirty="0">
                <a:solidFill>
                  <a:schemeClr val="accent3">
                    <a:lumMod val="25000"/>
                  </a:schemeClr>
                </a:solidFill>
                <a:latin typeface="Abadi" panose="020B0604020104020204" pitchFamily="34" charset="0"/>
              </a:rPr>
              <a:t>Task 2: Retrieved records where launch sites begin with 'CCA'.</a:t>
            </a:r>
          </a:p>
          <a:p>
            <a:pPr>
              <a:lnSpc>
                <a:spcPct val="100000"/>
              </a:lnSpc>
              <a:spcBef>
                <a:spcPts val="600"/>
              </a:spcBef>
              <a:spcAft>
                <a:spcPts val="600"/>
              </a:spcAft>
            </a:pPr>
            <a:r>
              <a:rPr lang="en-US" sz="1800" dirty="0">
                <a:solidFill>
                  <a:schemeClr val="accent3">
                    <a:lumMod val="25000"/>
                  </a:schemeClr>
                </a:solidFill>
                <a:latin typeface="Abadi" panose="020B0604020104020204" pitchFamily="34" charset="0"/>
              </a:rPr>
              <a:t>Task 3: Calculated the total payload mass for NASA (CRS) missions.</a:t>
            </a:r>
          </a:p>
          <a:p>
            <a:pPr>
              <a:lnSpc>
                <a:spcPct val="100000"/>
              </a:lnSpc>
              <a:spcBef>
                <a:spcPts val="600"/>
              </a:spcBef>
              <a:spcAft>
                <a:spcPts val="600"/>
              </a:spcAft>
            </a:pPr>
            <a:r>
              <a:rPr lang="en-US" sz="1800" dirty="0">
                <a:solidFill>
                  <a:schemeClr val="accent3">
                    <a:lumMod val="25000"/>
                  </a:schemeClr>
                </a:solidFill>
                <a:latin typeface="Abadi" panose="020B0604020104020204" pitchFamily="34" charset="0"/>
              </a:rPr>
              <a:t>Task 4: Computed the average payload mass for booster version F9 v1.1.</a:t>
            </a:r>
          </a:p>
          <a:p>
            <a:pPr>
              <a:lnSpc>
                <a:spcPct val="100000"/>
              </a:lnSpc>
              <a:spcBef>
                <a:spcPts val="600"/>
              </a:spcBef>
              <a:spcAft>
                <a:spcPts val="600"/>
              </a:spcAft>
            </a:pPr>
            <a:r>
              <a:rPr lang="en-US" sz="1800" dirty="0">
                <a:solidFill>
                  <a:schemeClr val="accent3">
                    <a:lumMod val="25000"/>
                  </a:schemeClr>
                </a:solidFill>
                <a:latin typeface="Abadi" panose="020B0604020104020204" pitchFamily="34" charset="0"/>
              </a:rPr>
              <a:t>Task 5: Identified the date of the first successful landing on a ground pad.</a:t>
            </a:r>
          </a:p>
          <a:p>
            <a:pPr>
              <a:lnSpc>
                <a:spcPct val="100000"/>
              </a:lnSpc>
              <a:spcBef>
                <a:spcPts val="600"/>
              </a:spcBef>
              <a:spcAft>
                <a:spcPts val="600"/>
              </a:spcAft>
            </a:pPr>
            <a:r>
              <a:rPr lang="en-US" sz="1800" dirty="0">
                <a:solidFill>
                  <a:schemeClr val="accent3">
                    <a:lumMod val="25000"/>
                  </a:schemeClr>
                </a:solidFill>
                <a:latin typeface="Abadi" panose="020B0604020104020204" pitchFamily="34" charset="0"/>
              </a:rPr>
              <a:t>Task 6: Listed booster names with successful drone ship landings and specific payload mass criteria.</a:t>
            </a:r>
          </a:p>
          <a:p>
            <a:pPr>
              <a:lnSpc>
                <a:spcPct val="100000"/>
              </a:lnSpc>
              <a:spcBef>
                <a:spcPts val="600"/>
              </a:spcBef>
              <a:spcAft>
                <a:spcPts val="600"/>
              </a:spcAft>
            </a:pPr>
            <a:r>
              <a:rPr lang="en-US" sz="1800" dirty="0">
                <a:solidFill>
                  <a:schemeClr val="accent3">
                    <a:lumMod val="25000"/>
                  </a:schemeClr>
                </a:solidFill>
                <a:latin typeface="Abadi" panose="020B0604020104020204" pitchFamily="34" charset="0"/>
              </a:rPr>
              <a:t>Task 7: Counted the total number of successful and failed missions.</a:t>
            </a:r>
          </a:p>
          <a:p>
            <a:pPr>
              <a:lnSpc>
                <a:spcPct val="100000"/>
              </a:lnSpc>
              <a:spcBef>
                <a:spcPts val="600"/>
              </a:spcBef>
              <a:spcAft>
                <a:spcPts val="600"/>
              </a:spcAft>
            </a:pPr>
            <a:r>
              <a:rPr lang="en-US" sz="1800" dirty="0">
                <a:solidFill>
                  <a:schemeClr val="accent3">
                    <a:lumMod val="25000"/>
                  </a:schemeClr>
                </a:solidFill>
                <a:latin typeface="Abadi" panose="020B0604020104020204" pitchFamily="34" charset="0"/>
              </a:rPr>
              <a:t>Task 8: Found booster versions that carried the maximum payload mass.</a:t>
            </a:r>
          </a:p>
          <a:p>
            <a:pPr>
              <a:lnSpc>
                <a:spcPct val="100000"/>
              </a:lnSpc>
              <a:spcBef>
                <a:spcPts val="600"/>
              </a:spcBef>
              <a:spcAft>
                <a:spcPts val="600"/>
              </a:spcAft>
            </a:pPr>
            <a:r>
              <a:rPr lang="en-US" sz="1800" dirty="0">
                <a:solidFill>
                  <a:schemeClr val="accent3">
                    <a:lumMod val="25000"/>
                  </a:schemeClr>
                </a:solidFill>
                <a:latin typeface="Abadi" panose="020B0604020104020204" pitchFamily="34" charset="0"/>
              </a:rPr>
              <a:t>Task 9: Displayed records with month names and failure landing outcomes for the year 2015.</a:t>
            </a:r>
          </a:p>
          <a:p>
            <a:pPr>
              <a:lnSpc>
                <a:spcPct val="100000"/>
              </a:lnSpc>
              <a:spcBef>
                <a:spcPts val="600"/>
              </a:spcBef>
              <a:spcAft>
                <a:spcPts val="600"/>
              </a:spcAft>
            </a:pPr>
            <a:r>
              <a:rPr lang="en-US" sz="1800" dirty="0">
                <a:solidFill>
                  <a:schemeClr val="accent3">
                    <a:lumMod val="25000"/>
                  </a:schemeClr>
                </a:solidFill>
                <a:latin typeface="Abadi" panose="020B0604020104020204" pitchFamily="34" charset="0"/>
              </a:rPr>
              <a:t>Task 10: Ranked landing outcomes by count within a specified date range.</a:t>
            </a:r>
          </a:p>
          <a:p>
            <a:pPr>
              <a:spcBef>
                <a:spcPts val="600"/>
              </a:spcBef>
              <a:spcAft>
                <a:spcPts val="600"/>
              </a:spcAft>
            </a:pPr>
            <a:endParaRPr lang="en-US" sz="1800" dirty="0"/>
          </a:p>
          <a:p>
            <a:pPr>
              <a:spcBef>
                <a:spcPts val="600"/>
              </a:spcBef>
              <a:spcAft>
                <a:spcPts val="600"/>
              </a:spcAft>
            </a:pPr>
            <a:endParaRPr lang="en-US" sz="1800" dirty="0"/>
          </a:p>
          <a:p>
            <a:pPr>
              <a:spcBef>
                <a:spcPts val="600"/>
              </a:spcBef>
              <a:spcAft>
                <a:spcPts val="600"/>
              </a:spcAft>
            </a:pPr>
            <a:endParaRPr lang="en-US" sz="18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D22CAC22-8438-EEC1-4D92-B810E582559C}"/>
              </a:ext>
            </a:extLst>
          </p:cNvPr>
          <p:cNvSpPr txBox="1"/>
          <p:nvPr/>
        </p:nvSpPr>
        <p:spPr>
          <a:xfrm>
            <a:off x="10437072" y="1724165"/>
            <a:ext cx="1402080" cy="369332"/>
          </a:xfrm>
          <a:prstGeom prst="rect">
            <a:avLst/>
          </a:prstGeom>
          <a:noFill/>
        </p:spPr>
        <p:txBody>
          <a:bodyPr wrap="square" rtlCol="0">
            <a:spAutoFit/>
          </a:bodyPr>
          <a:lstStyle/>
          <a:p>
            <a:r>
              <a:rPr lang="en-US" sz="1800" dirty="0">
                <a:solidFill>
                  <a:schemeClr val="accent3">
                    <a:lumMod val="25000"/>
                  </a:schemeClr>
                </a:solidFill>
                <a:latin typeface="Abadi" panose="020B0604020104020204" pitchFamily="34" charset="0"/>
                <a:hlinkClick r:id="rId3"/>
              </a:rPr>
              <a:t>GitHub URL </a:t>
            </a:r>
            <a:endParaRPr lang="en-NG"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6918"/>
            <a:ext cx="10515600" cy="5036385"/>
          </a:xfrm>
          <a:prstGeom prst="rect">
            <a:avLst/>
          </a:prstGeom>
        </p:spPr>
        <p:txBody>
          <a:bodyPr>
            <a:normAutofit fontScale="92500" lnSpcReduction="10000"/>
          </a:bodyPr>
          <a:lstStyle/>
          <a:p>
            <a:pPr marL="0" indent="0">
              <a:lnSpc>
                <a:spcPct val="100000"/>
              </a:lnSpc>
              <a:spcBef>
                <a:spcPts val="1400"/>
              </a:spcBef>
              <a:buNone/>
            </a:pPr>
            <a:r>
              <a:rPr lang="en-US" sz="2200" dirty="0">
                <a:solidFill>
                  <a:srgbClr val="0948CB"/>
                </a:solidFill>
                <a:latin typeface="Abadi" panose="020B0604020104020204" pitchFamily="34" charset="0"/>
              </a:rPr>
              <a:t>Map Visualization Elements &amp; Purposes</a:t>
            </a:r>
          </a:p>
          <a:p>
            <a:pPr>
              <a:lnSpc>
                <a:spcPct val="100000"/>
              </a:lnSpc>
              <a:spcBef>
                <a:spcPts val="1400"/>
              </a:spcBef>
            </a:pPr>
            <a:r>
              <a:rPr lang="en-US" sz="2200" dirty="0">
                <a:solidFill>
                  <a:schemeClr val="accent3">
                    <a:lumMod val="25000"/>
                  </a:schemeClr>
                </a:solidFill>
                <a:latin typeface="Abadi" panose="020B0604020104020204" pitchFamily="34" charset="0"/>
              </a:rPr>
              <a:t>Markers &amp; Circles: Pinpoint SpaceX launch sites and highlight surrounding areas for quick identification.</a:t>
            </a:r>
          </a:p>
          <a:p>
            <a:pPr>
              <a:lnSpc>
                <a:spcPct val="100000"/>
              </a:lnSpc>
              <a:spcBef>
                <a:spcPts val="1400"/>
              </a:spcBef>
            </a:pPr>
            <a:r>
              <a:rPr lang="en-US" sz="2200" dirty="0">
                <a:solidFill>
                  <a:schemeClr val="accent3">
                    <a:lumMod val="25000"/>
                  </a:schemeClr>
                </a:solidFill>
                <a:latin typeface="Abadi" panose="020B0604020104020204" pitchFamily="34" charset="0"/>
              </a:rPr>
              <a:t>Marker Clusters: Group launch outcome markers to declutter the map and improve readability.</a:t>
            </a:r>
          </a:p>
          <a:p>
            <a:pPr>
              <a:lnSpc>
                <a:spcPct val="100000"/>
              </a:lnSpc>
              <a:spcBef>
                <a:spcPts val="1400"/>
              </a:spcBef>
            </a:pPr>
            <a:r>
              <a:rPr lang="en-US" sz="2200" dirty="0">
                <a:solidFill>
                  <a:schemeClr val="accent3">
                    <a:lumMod val="25000"/>
                  </a:schemeClr>
                </a:solidFill>
                <a:latin typeface="Abadi" panose="020B0604020104020204" pitchFamily="34" charset="0"/>
              </a:rPr>
              <a:t>Mouse-Position Plugin: Display real-time coordinates for precise distance measurements to points of interest.</a:t>
            </a:r>
          </a:p>
          <a:p>
            <a:pPr>
              <a:lnSpc>
                <a:spcPct val="100000"/>
              </a:lnSpc>
              <a:spcBef>
                <a:spcPts val="1400"/>
              </a:spcBef>
            </a:pPr>
            <a:r>
              <a:rPr lang="en-US" sz="2200" dirty="0">
                <a:solidFill>
                  <a:schemeClr val="accent3">
                    <a:lumMod val="25000"/>
                  </a:schemeClr>
                </a:solidFill>
                <a:latin typeface="Abadi" panose="020B0604020104020204" pitchFamily="34" charset="0"/>
              </a:rPr>
              <a:t>Polyline Objects: Connect launch sites to nearby coastlines, cities, railways, and highways to visualize distances and strategic locations.</a:t>
            </a:r>
          </a:p>
          <a:p>
            <a:pPr>
              <a:lnSpc>
                <a:spcPct val="100000"/>
              </a:lnSpc>
              <a:spcBef>
                <a:spcPts val="1400"/>
              </a:spcBef>
            </a:pPr>
            <a:r>
              <a:rPr lang="en-US" sz="2200" dirty="0">
                <a:solidFill>
                  <a:schemeClr val="accent3">
                    <a:lumMod val="25000"/>
                  </a:schemeClr>
                </a:solidFill>
                <a:latin typeface="Abadi" panose="020B0604020104020204" pitchFamily="34" charset="0"/>
              </a:rPr>
              <a:t>Custom Icons &amp; Colors: Differentiate between launch outcomes and key features, enhancing map analysis.</a:t>
            </a:r>
          </a:p>
          <a:p>
            <a:pPr marL="0" indent="0">
              <a:lnSpc>
                <a:spcPct val="100000"/>
              </a:lnSpc>
              <a:spcBef>
                <a:spcPts val="1400"/>
              </a:spcBef>
              <a:buNone/>
            </a:pPr>
            <a:r>
              <a:rPr lang="en-US" sz="2200" dirty="0">
                <a:solidFill>
                  <a:srgbClr val="0948CB"/>
                </a:solidFill>
                <a:latin typeface="Abadi" panose="020B0604020104020204" pitchFamily="34" charset="0"/>
              </a:rPr>
              <a:t>Objective:</a:t>
            </a:r>
            <a:r>
              <a:rPr lang="en-US" sz="2200" dirty="0">
                <a:solidFill>
                  <a:schemeClr val="accent3">
                    <a:lumMod val="25000"/>
                  </a:schemeClr>
                </a:solidFill>
                <a:latin typeface="Abadi" panose="020B0604020104020204" pitchFamily="34" charset="0"/>
              </a:rPr>
              <a:t> Utilize interactive Folium map objects to analyze spatial characteristics of launch sites, aiding in the exploration of strategic site selection and environmental considerations.</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4FD465D9-C0A8-CE3A-2AC0-0B3B7AF125F4}"/>
              </a:ext>
            </a:extLst>
          </p:cNvPr>
          <p:cNvSpPr txBox="1"/>
          <p:nvPr/>
        </p:nvSpPr>
        <p:spPr>
          <a:xfrm>
            <a:off x="9736032" y="1506918"/>
            <a:ext cx="1402080" cy="369332"/>
          </a:xfrm>
          <a:prstGeom prst="rect">
            <a:avLst/>
          </a:prstGeom>
          <a:noFill/>
        </p:spPr>
        <p:txBody>
          <a:bodyPr wrap="square" rtlCol="0">
            <a:spAutoFit/>
          </a:bodyPr>
          <a:lstStyle/>
          <a:p>
            <a:r>
              <a:rPr lang="en-US" sz="1800" dirty="0">
                <a:solidFill>
                  <a:schemeClr val="accent3">
                    <a:lumMod val="25000"/>
                  </a:schemeClr>
                </a:solidFill>
                <a:latin typeface="Abadi" panose="020B0604020104020204" pitchFamily="34" charset="0"/>
                <a:hlinkClick r:id="rId3"/>
              </a:rPr>
              <a:t>GitHub URL </a:t>
            </a:r>
            <a:endParaRPr lang="en-NG" dirty="0"/>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60664"/>
            <a:ext cx="10321543" cy="5284519"/>
          </a:xfrm>
          <a:prstGeom prst="rect">
            <a:avLst/>
          </a:prstGeom>
        </p:spPr>
        <p:txBody>
          <a:bodyPr vert="horz" lIns="91440" tIns="45720" rIns="91440" bIns="45720" rtlCol="0" anchor="t">
            <a:normAutofit fontScale="92500" lnSpcReduction="10000"/>
          </a:bodyPr>
          <a:lstStyle/>
          <a:p>
            <a:pPr marL="0" indent="0">
              <a:lnSpc>
                <a:spcPct val="100000"/>
              </a:lnSpc>
              <a:spcBef>
                <a:spcPts val="600"/>
              </a:spcBef>
              <a:buNone/>
            </a:pPr>
            <a:r>
              <a:rPr lang="en-US" sz="2200" dirty="0">
                <a:solidFill>
                  <a:srgbClr val="0948CB"/>
                </a:solidFill>
                <a:latin typeface="Abadi" panose="020B0604020104020204" pitchFamily="34" charset="0"/>
              </a:rPr>
              <a:t>Dashboard Features &amp; Insights</a:t>
            </a:r>
          </a:p>
          <a:p>
            <a:pPr marL="457200" indent="-457200">
              <a:lnSpc>
                <a:spcPct val="100000"/>
              </a:lnSpc>
              <a:spcBef>
                <a:spcPts val="600"/>
              </a:spcBef>
              <a:buFont typeface="+mj-lt"/>
              <a:buAutoNum type="arabicPeriod"/>
            </a:pPr>
            <a:r>
              <a:rPr lang="en-US" sz="2200" dirty="0">
                <a:solidFill>
                  <a:schemeClr val="accent3">
                    <a:lumMod val="25000"/>
                  </a:schemeClr>
                </a:solidFill>
                <a:latin typeface="Abadi" panose="020B0604020104020204" pitchFamily="34" charset="0"/>
              </a:rPr>
              <a:t>Launch Site Selection:</a:t>
            </a:r>
          </a:p>
          <a:p>
            <a:pPr lvl="1">
              <a:lnSpc>
                <a:spcPct val="100000"/>
              </a:lnSpc>
              <a:spcBef>
                <a:spcPts val="600"/>
              </a:spcBef>
            </a:pPr>
            <a:r>
              <a:rPr lang="en-US" sz="1800" dirty="0">
                <a:solidFill>
                  <a:schemeClr val="accent3">
                    <a:lumMod val="25000"/>
                  </a:schemeClr>
                </a:solidFill>
                <a:latin typeface="Abadi" panose="020B0604020104020204" pitchFamily="34" charset="0"/>
              </a:rPr>
              <a:t>Feature: Dropdown menu.</a:t>
            </a:r>
          </a:p>
          <a:p>
            <a:pPr lvl="1">
              <a:lnSpc>
                <a:spcPct val="100000"/>
              </a:lnSpc>
              <a:spcBef>
                <a:spcPts val="600"/>
              </a:spcBef>
            </a:pPr>
            <a:r>
              <a:rPr lang="en-US" sz="1800" dirty="0">
                <a:solidFill>
                  <a:schemeClr val="accent3">
                    <a:lumMod val="25000"/>
                  </a:schemeClr>
                </a:solidFill>
                <a:latin typeface="Abadi" panose="020B0604020104020204" pitchFamily="34" charset="0"/>
              </a:rPr>
              <a:t>Purpose: Enables site-specific analysis or aggregate overview.</a:t>
            </a:r>
          </a:p>
          <a:p>
            <a:pPr marL="457200" indent="-457200">
              <a:lnSpc>
                <a:spcPct val="100000"/>
              </a:lnSpc>
              <a:spcBef>
                <a:spcPts val="600"/>
              </a:spcBef>
              <a:buFont typeface="+mj-lt"/>
              <a:buAutoNum type="arabicPeriod"/>
            </a:pPr>
            <a:r>
              <a:rPr lang="en-US" sz="2200" dirty="0">
                <a:solidFill>
                  <a:schemeClr val="accent3">
                    <a:lumMod val="25000"/>
                  </a:schemeClr>
                </a:solidFill>
                <a:latin typeface="Abadi" panose="020B0604020104020204" pitchFamily="34" charset="0"/>
              </a:rPr>
              <a:t>Success Rate Visualization:</a:t>
            </a:r>
          </a:p>
          <a:p>
            <a:pPr lvl="1">
              <a:lnSpc>
                <a:spcPct val="100000"/>
              </a:lnSpc>
              <a:spcBef>
                <a:spcPts val="600"/>
              </a:spcBef>
            </a:pPr>
            <a:r>
              <a:rPr lang="en-US" sz="1800" dirty="0">
                <a:solidFill>
                  <a:schemeClr val="accent3">
                    <a:lumMod val="25000"/>
                  </a:schemeClr>
                </a:solidFill>
                <a:latin typeface="Abadi" panose="020B0604020104020204" pitchFamily="34" charset="0"/>
              </a:rPr>
              <a:t>Feature: Pie chart, updates via callback.</a:t>
            </a:r>
          </a:p>
          <a:p>
            <a:pPr lvl="1">
              <a:lnSpc>
                <a:spcPct val="100000"/>
              </a:lnSpc>
              <a:spcBef>
                <a:spcPts val="600"/>
              </a:spcBef>
            </a:pPr>
            <a:r>
              <a:rPr lang="en-US" sz="1800" dirty="0">
                <a:solidFill>
                  <a:schemeClr val="accent3">
                    <a:lumMod val="25000"/>
                  </a:schemeClr>
                </a:solidFill>
                <a:latin typeface="Abadi" panose="020B0604020104020204" pitchFamily="34" charset="0"/>
              </a:rPr>
              <a:t>Purpose: Compares success rates across selected sites.</a:t>
            </a:r>
          </a:p>
          <a:p>
            <a:pPr marL="457200" indent="-457200">
              <a:lnSpc>
                <a:spcPct val="100000"/>
              </a:lnSpc>
              <a:spcBef>
                <a:spcPts val="600"/>
              </a:spcBef>
              <a:buFont typeface="+mj-lt"/>
              <a:buAutoNum type="arabicPeriod"/>
            </a:pPr>
            <a:r>
              <a:rPr lang="en-US" sz="2200" dirty="0">
                <a:solidFill>
                  <a:schemeClr val="accent3">
                    <a:lumMod val="25000"/>
                  </a:schemeClr>
                </a:solidFill>
                <a:latin typeface="Abadi" panose="020B0604020104020204" pitchFamily="34" charset="0"/>
              </a:rPr>
              <a:t>Payload Analysis:</a:t>
            </a:r>
          </a:p>
          <a:p>
            <a:pPr lvl="1">
              <a:lnSpc>
                <a:spcPct val="100000"/>
              </a:lnSpc>
              <a:spcBef>
                <a:spcPts val="600"/>
              </a:spcBef>
            </a:pPr>
            <a:r>
              <a:rPr lang="en-US" sz="1800" dirty="0">
                <a:solidFill>
                  <a:schemeClr val="accent3">
                    <a:lumMod val="25000"/>
                  </a:schemeClr>
                </a:solidFill>
                <a:latin typeface="Abadi" panose="020B0604020104020204" pitchFamily="34" charset="0"/>
              </a:rPr>
              <a:t>Feature: Range slider for payload mass.</a:t>
            </a:r>
          </a:p>
          <a:p>
            <a:pPr lvl="1">
              <a:lnSpc>
                <a:spcPct val="100000"/>
              </a:lnSpc>
              <a:spcBef>
                <a:spcPts val="600"/>
              </a:spcBef>
            </a:pPr>
            <a:r>
              <a:rPr lang="en-US" sz="1800" dirty="0">
                <a:solidFill>
                  <a:schemeClr val="accent3">
                    <a:lumMod val="25000"/>
                  </a:schemeClr>
                </a:solidFill>
                <a:latin typeface="Abadi" panose="020B0604020104020204" pitchFamily="34" charset="0"/>
              </a:rPr>
              <a:t>Purpose: Investigates payload mass impact on launch success.</a:t>
            </a:r>
          </a:p>
          <a:p>
            <a:pPr marL="457200" indent="-457200">
              <a:lnSpc>
                <a:spcPct val="100000"/>
              </a:lnSpc>
              <a:spcBef>
                <a:spcPts val="600"/>
              </a:spcBef>
              <a:buFont typeface="+mj-lt"/>
              <a:buAutoNum type="arabicPeriod"/>
            </a:pPr>
            <a:r>
              <a:rPr lang="en-US" sz="2200" dirty="0">
                <a:solidFill>
                  <a:schemeClr val="accent3">
                    <a:lumMod val="25000"/>
                  </a:schemeClr>
                </a:solidFill>
                <a:latin typeface="Abadi" panose="020B0604020104020204" pitchFamily="34" charset="0"/>
              </a:rPr>
              <a:t>Launch Outcome Correlation:</a:t>
            </a:r>
          </a:p>
          <a:p>
            <a:pPr lvl="1">
              <a:lnSpc>
                <a:spcPct val="100000"/>
              </a:lnSpc>
              <a:spcBef>
                <a:spcPts val="600"/>
              </a:spcBef>
            </a:pPr>
            <a:r>
              <a:rPr lang="en-US" sz="1800" dirty="0">
                <a:solidFill>
                  <a:schemeClr val="accent3">
                    <a:lumMod val="25000"/>
                  </a:schemeClr>
                </a:solidFill>
                <a:latin typeface="Abadi" panose="020B0604020104020204" pitchFamily="34" charset="0"/>
              </a:rPr>
              <a:t>Feature: Scatter plot for payload vs. success, updates via callback.</a:t>
            </a:r>
          </a:p>
          <a:p>
            <a:pPr lvl="1">
              <a:lnSpc>
                <a:spcPct val="100000"/>
              </a:lnSpc>
              <a:spcBef>
                <a:spcPts val="600"/>
              </a:spcBef>
            </a:pPr>
            <a:r>
              <a:rPr lang="en-US" sz="1800" dirty="0">
                <a:solidFill>
                  <a:schemeClr val="accent3">
                    <a:lumMod val="25000"/>
                  </a:schemeClr>
                </a:solidFill>
                <a:latin typeface="Abadi" panose="020B0604020104020204" pitchFamily="34" charset="0"/>
              </a:rPr>
              <a:t>Purpose: Reveals how payload mass and booster versions correlate with success.</a:t>
            </a:r>
          </a:p>
          <a:p>
            <a:pPr marL="0" indent="0">
              <a:lnSpc>
                <a:spcPct val="100000"/>
              </a:lnSpc>
              <a:spcBef>
                <a:spcPts val="600"/>
              </a:spcBef>
              <a:buNone/>
            </a:pPr>
            <a:r>
              <a:rPr lang="en-US" sz="2200" dirty="0">
                <a:solidFill>
                  <a:srgbClr val="0948CB"/>
                </a:solidFill>
                <a:latin typeface="Abadi" panose="020B0604020104020204" pitchFamily="34" charset="0"/>
              </a:rPr>
              <a:t>Objective: </a:t>
            </a:r>
            <a:r>
              <a:rPr lang="en-US" sz="2200" dirty="0">
                <a:solidFill>
                  <a:schemeClr val="accent3">
                    <a:lumMod val="25000"/>
                  </a:schemeClr>
                </a:solidFill>
                <a:latin typeface="Abadi" panose="020B0604020104020204" pitchFamily="34" charset="0"/>
              </a:rPr>
              <a:t>Facilitate interactive exploration of SpaceX launch data, offering insights into success factors.</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
        <p:nvSpPr>
          <p:cNvPr id="2" name="TextBox 1">
            <a:extLst>
              <a:ext uri="{FF2B5EF4-FFF2-40B4-BE49-F238E27FC236}">
                <a16:creationId xmlns:a16="http://schemas.microsoft.com/office/drawing/2014/main" id="{590B9BD2-AE66-9C3A-D6B7-171B2A6B3541}"/>
              </a:ext>
            </a:extLst>
          </p:cNvPr>
          <p:cNvSpPr txBox="1"/>
          <p:nvPr/>
        </p:nvSpPr>
        <p:spPr>
          <a:xfrm>
            <a:off x="9689473" y="1539499"/>
            <a:ext cx="1402080" cy="369332"/>
          </a:xfrm>
          <a:prstGeom prst="rect">
            <a:avLst/>
          </a:prstGeom>
          <a:noFill/>
        </p:spPr>
        <p:txBody>
          <a:bodyPr wrap="square" rtlCol="0">
            <a:spAutoFit/>
          </a:bodyPr>
          <a:lstStyle/>
          <a:p>
            <a:r>
              <a:rPr lang="en-US" sz="1800" dirty="0">
                <a:solidFill>
                  <a:schemeClr val="accent3">
                    <a:lumMod val="25000"/>
                  </a:schemeClr>
                </a:solidFill>
                <a:latin typeface="Abadi" panose="020B0604020104020204" pitchFamily="34" charset="0"/>
                <a:hlinkClick r:id="rId3"/>
              </a:rPr>
              <a:t>GitHub URL </a:t>
            </a:r>
            <a:endParaRPr lang="en-NG" dirty="0"/>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1">
            <a:extLst>
              <a:ext uri="{FF2B5EF4-FFF2-40B4-BE49-F238E27FC236}">
                <a16:creationId xmlns:a16="http://schemas.microsoft.com/office/drawing/2014/main" id="{9345A17E-65AD-E22A-D2A4-81164AD335E3}"/>
              </a:ext>
            </a:extLst>
          </p:cNvPr>
          <p:cNvGraphicFramePr/>
          <p:nvPr>
            <p:extLst>
              <p:ext uri="{D42A27DB-BD31-4B8C-83A1-F6EECF244321}">
                <p14:modId xmlns:p14="http://schemas.microsoft.com/office/powerpoint/2010/main" val="1730243842"/>
              </p:ext>
            </p:extLst>
          </p:nvPr>
        </p:nvGraphicFramePr>
        <p:xfrm>
          <a:off x="520535" y="1496290"/>
          <a:ext cx="11150930" cy="44057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ADF6FCBA-ED63-70A9-4FE9-C8F4077D1F1C}"/>
              </a:ext>
            </a:extLst>
          </p:cNvPr>
          <p:cNvSpPr txBox="1"/>
          <p:nvPr/>
        </p:nvSpPr>
        <p:spPr>
          <a:xfrm>
            <a:off x="734028" y="6310627"/>
            <a:ext cx="1402080" cy="369332"/>
          </a:xfrm>
          <a:prstGeom prst="rect">
            <a:avLst/>
          </a:prstGeom>
          <a:noFill/>
        </p:spPr>
        <p:txBody>
          <a:bodyPr wrap="square" rtlCol="0">
            <a:spAutoFit/>
          </a:bodyPr>
          <a:lstStyle/>
          <a:p>
            <a:r>
              <a:rPr lang="en-US" sz="1800" dirty="0">
                <a:solidFill>
                  <a:schemeClr val="accent3">
                    <a:lumMod val="25000"/>
                  </a:schemeClr>
                </a:solidFill>
                <a:latin typeface="Abadi" panose="020B0604020104020204" pitchFamily="34" charset="0"/>
                <a:hlinkClick r:id="rId8"/>
              </a:rPr>
              <a:t>GitHub URL </a:t>
            </a:r>
            <a:endParaRPr lang="en-NG"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2596F992-698C-48C0-9D89-70DA4CE92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0" y="279885"/>
            <a:ext cx="4150581" cy="180016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dirty="0">
                <a:solidFill>
                  <a:srgbClr val="0948CB"/>
                </a:solidFill>
                <a:latin typeface="+mj-lt"/>
                <a:ea typeface="+mj-ea"/>
                <a:cs typeface="+mj-cs"/>
              </a:rPr>
              <a:t>Payload vs. Launch</a:t>
            </a:r>
            <a:r>
              <a:rPr lang="en-US" kern="1200" dirty="0">
                <a:solidFill>
                  <a:schemeClr val="tx1"/>
                </a:solidFill>
                <a:latin typeface="+mj-lt"/>
                <a:ea typeface="+mj-ea"/>
                <a:cs typeface="+mj-cs"/>
              </a:rPr>
              <a:t> </a:t>
            </a:r>
            <a:r>
              <a:rPr lang="en-US" kern="1200" dirty="0">
                <a:solidFill>
                  <a:srgbClr val="0948CB"/>
                </a:solidFill>
                <a:latin typeface="+mj-lt"/>
                <a:ea typeface="+mj-ea"/>
                <a:cs typeface="+mj-cs"/>
              </a:rPr>
              <a:t>Site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246415" y="457656"/>
            <a:ext cx="6235268" cy="1800164"/>
          </a:xfrm>
          <a:prstGeom prst="rect">
            <a:avLst/>
          </a:prstGeom>
        </p:spPr>
        <p:txBody>
          <a:bodyPr vert="horz" lIns="91440" tIns="45720" rIns="91440" bIns="45720" rtlCol="0" anchor="t">
            <a:normAutofit lnSpcReduction="10000"/>
          </a:bodyPr>
          <a:lstStyle/>
          <a:p>
            <a:pPr>
              <a:spcBef>
                <a:spcPts val="600"/>
              </a:spcBef>
            </a:pPr>
            <a:r>
              <a:rPr lang="en-US" sz="1000" dirty="0">
                <a:solidFill>
                  <a:srgbClr val="0948CB"/>
                </a:solidFill>
              </a:rPr>
              <a:t>Result.</a:t>
            </a:r>
          </a:p>
          <a:p>
            <a:pPr>
              <a:spcBef>
                <a:spcPts val="600"/>
              </a:spcBef>
            </a:pPr>
            <a:r>
              <a:rPr lang="en-US" sz="1000" dirty="0"/>
              <a:t>Varying Payload Masses: Launches have been conducted with a wide range of payload masses across all three launch sites.</a:t>
            </a:r>
          </a:p>
          <a:p>
            <a:pPr>
              <a:spcBef>
                <a:spcPts val="600"/>
              </a:spcBef>
            </a:pPr>
            <a:r>
              <a:rPr lang="en-US" sz="1000" dirty="0"/>
              <a:t>Success at Higher Payloads: Particularly at KSC LC 39A, there are several successful launches (orange dots) at higher payload masses.</a:t>
            </a:r>
          </a:p>
          <a:p>
            <a:pPr>
              <a:spcBef>
                <a:spcPts val="600"/>
              </a:spcBef>
            </a:pPr>
            <a:r>
              <a:rPr lang="en-US" sz="1000" dirty="0"/>
              <a:t>VAFB SLC 4E: This site has fewer launches compared to the others but shows a concentration of successful launches at lower payload masses. There are successful launches at higher payloads as well.</a:t>
            </a:r>
          </a:p>
          <a:p>
            <a:pPr>
              <a:spcBef>
                <a:spcPts val="600"/>
              </a:spcBef>
            </a:pPr>
            <a:r>
              <a:rPr lang="en-US" sz="1000" dirty="0"/>
              <a:t>CCAFS SLC 40: Shows a mix of successes and failures across a wide range of payload masses.</a:t>
            </a:r>
          </a:p>
          <a:p>
            <a:pPr>
              <a:spcBef>
                <a:spcPts val="600"/>
              </a:spcBef>
            </a:pPr>
            <a:r>
              <a:rPr lang="en-US" sz="1000" dirty="0"/>
              <a:t>Payload Mass vs. Launch Success: At higher payload masses, there seems to be a trend of increasing success (more orange dots), especially noticeable at KSC LC 39A.</a:t>
            </a:r>
          </a:p>
        </p:txBody>
      </p:sp>
      <p:sp>
        <p:nvSpPr>
          <p:cNvPr id="22" name="Rectangle 21">
            <a:extLst>
              <a:ext uri="{FF2B5EF4-FFF2-40B4-BE49-F238E27FC236}">
                <a16:creationId xmlns:a16="http://schemas.microsoft.com/office/drawing/2014/main" id="{E7BFF8DC-0AE7-4AD2-9B28-2E5F26D62C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6116"/>
            <a:ext cx="12191998" cy="461774"/>
          </a:xfrm>
          <a:prstGeom prst="rect">
            <a:avLst/>
          </a:prstGeom>
          <a:gradFill>
            <a:gsLst>
              <a:gs pos="0">
                <a:srgbClr val="000000"/>
              </a:gs>
              <a:gs pos="100000">
                <a:schemeClr val="accent1">
                  <a:lumMod val="75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E0162AD-C6E5-4BF8-A453-76ADB36877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6406115"/>
            <a:ext cx="4076698" cy="464399"/>
          </a:xfrm>
          <a:prstGeom prst="rect">
            <a:avLst/>
          </a:prstGeom>
          <a:gradFill>
            <a:gsLst>
              <a:gs pos="19000">
                <a:srgbClr val="000000">
                  <a:alpha val="31000"/>
                </a:srgbClr>
              </a:gs>
              <a:gs pos="99000">
                <a:schemeClr val="accent1"/>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1704320" y="6451877"/>
            <a:ext cx="448056" cy="365125"/>
          </a:xfrm>
        </p:spPr>
        <p:txBody>
          <a:bodyPr vert="horz" lIns="91440" tIns="45720" rIns="91440" bIns="45720" rtlCol="0" anchor="ctr">
            <a:normAutofit/>
          </a:bodyPr>
          <a:lstStyle/>
          <a:p>
            <a:pPr>
              <a:spcAft>
                <a:spcPts val="600"/>
              </a:spcAft>
            </a:pPr>
            <a:fld id="{5075537C-CA84-1446-933C-8E9D027F9201}" type="slidenum">
              <a:rPr lang="en-US" sz="1100" smtClean="0">
                <a:solidFill>
                  <a:srgbClr val="FFFFFF"/>
                </a:solidFill>
                <a:latin typeface="+mn-lt"/>
              </a:rPr>
              <a:pPr>
                <a:spcAft>
                  <a:spcPts val="600"/>
                </a:spcAft>
              </a:pPr>
              <a:t>17</a:t>
            </a:fld>
            <a:endParaRPr lang="en-US" sz="1100">
              <a:solidFill>
                <a:srgbClr val="FFFFFF"/>
              </a:solidFill>
              <a:latin typeface="+mn-lt"/>
            </a:endParaRPr>
          </a:p>
        </p:txBody>
      </p:sp>
      <p:pic>
        <p:nvPicPr>
          <p:cNvPr id="8" name="Picture 7" descr="A white background with black text and colorful dots&#10;&#10;Description automatically generated">
            <a:extLst>
              <a:ext uri="{FF2B5EF4-FFF2-40B4-BE49-F238E27FC236}">
                <a16:creationId xmlns:a16="http://schemas.microsoft.com/office/drawing/2014/main" id="{FE51D2AF-74DC-9208-4CF4-1A32EA4FAB0D}"/>
              </a:ext>
            </a:extLst>
          </p:cNvPr>
          <p:cNvPicPr>
            <a:picLocks noChangeAspect="1"/>
          </p:cNvPicPr>
          <p:nvPr/>
        </p:nvPicPr>
        <p:blipFill>
          <a:blip r:embed="rId2"/>
          <a:stretch>
            <a:fillRect/>
          </a:stretch>
        </p:blipFill>
        <p:spPr>
          <a:xfrm>
            <a:off x="565988" y="3058660"/>
            <a:ext cx="11091553" cy="292650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A7EAB35-FE65-FFB6-C0F6-96E58AA4B7E5}"/>
            </a:ext>
          </a:extLst>
        </p:cNvPr>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A6DFDC2-EF9F-7CDB-0C28-C660BACE8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DC988E93-7B38-0235-B1EA-DD9FCA250481}"/>
              </a:ext>
            </a:extLst>
          </p:cNvPr>
          <p:cNvSpPr txBox="1">
            <a:spLocks/>
          </p:cNvSpPr>
          <p:nvPr/>
        </p:nvSpPr>
        <p:spPr>
          <a:xfrm>
            <a:off x="0" y="279885"/>
            <a:ext cx="4150581" cy="180016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dirty="0">
                <a:solidFill>
                  <a:srgbClr val="0948CB"/>
                </a:solidFill>
                <a:latin typeface="+mj-lt"/>
                <a:ea typeface="+mj-ea"/>
                <a:cs typeface="+mj-cs"/>
              </a:rPr>
              <a:t>Flight Number vs. Launch</a:t>
            </a:r>
            <a:r>
              <a:rPr lang="en-US" kern="1200" dirty="0">
                <a:solidFill>
                  <a:schemeClr val="tx1"/>
                </a:solidFill>
                <a:latin typeface="+mj-lt"/>
                <a:ea typeface="+mj-ea"/>
                <a:cs typeface="+mj-cs"/>
              </a:rPr>
              <a:t> </a:t>
            </a:r>
            <a:r>
              <a:rPr lang="en-US" kern="1200" dirty="0">
                <a:solidFill>
                  <a:srgbClr val="0948CB"/>
                </a:solidFill>
                <a:latin typeface="+mj-lt"/>
                <a:ea typeface="+mj-ea"/>
                <a:cs typeface="+mj-cs"/>
              </a:rPr>
              <a:t>Site</a:t>
            </a:r>
          </a:p>
        </p:txBody>
      </p:sp>
      <p:pic>
        <p:nvPicPr>
          <p:cNvPr id="6" name="Picture 5" descr="A white background with orange and blue dots&#10;&#10;Description automatically generated">
            <a:extLst>
              <a:ext uri="{FF2B5EF4-FFF2-40B4-BE49-F238E27FC236}">
                <a16:creationId xmlns:a16="http://schemas.microsoft.com/office/drawing/2014/main" id="{60DC66E6-06AA-C1F5-1EA2-0DAC6F8CB1D3}"/>
              </a:ext>
            </a:extLst>
          </p:cNvPr>
          <p:cNvPicPr>
            <a:picLocks noChangeAspect="1"/>
          </p:cNvPicPr>
          <p:nvPr/>
        </p:nvPicPr>
        <p:blipFill>
          <a:blip r:embed="rId2"/>
          <a:stretch>
            <a:fillRect/>
          </a:stretch>
        </p:blipFill>
        <p:spPr>
          <a:xfrm>
            <a:off x="341905" y="2715476"/>
            <a:ext cx="11139778" cy="3055213"/>
          </a:xfrm>
          <a:prstGeom prst="rect">
            <a:avLst/>
          </a:prstGeom>
        </p:spPr>
      </p:pic>
      <p:sp>
        <p:nvSpPr>
          <p:cNvPr id="3" name="Content Placeholder 2">
            <a:extLst>
              <a:ext uri="{FF2B5EF4-FFF2-40B4-BE49-F238E27FC236}">
                <a16:creationId xmlns:a16="http://schemas.microsoft.com/office/drawing/2014/main" id="{23AD74DB-C436-69E8-32E0-582483C7B3BC}"/>
              </a:ext>
            </a:extLst>
          </p:cNvPr>
          <p:cNvSpPr>
            <a:spLocks noGrp="1"/>
          </p:cNvSpPr>
          <p:nvPr>
            <p:ph type="body" sz="half" idx="4294967295"/>
          </p:nvPr>
        </p:nvSpPr>
        <p:spPr>
          <a:xfrm>
            <a:off x="5246415" y="279886"/>
            <a:ext cx="6235268" cy="1800164"/>
          </a:xfrm>
          <a:prstGeom prst="rect">
            <a:avLst/>
          </a:prstGeom>
        </p:spPr>
        <p:txBody>
          <a:bodyPr vert="horz" lIns="91440" tIns="45720" rIns="91440" bIns="45720" rtlCol="0" anchor="t">
            <a:normAutofit fontScale="92500" lnSpcReduction="10000"/>
          </a:bodyPr>
          <a:lstStyle/>
          <a:p>
            <a:pPr>
              <a:spcBef>
                <a:spcPts val="600"/>
              </a:spcBef>
            </a:pPr>
            <a:r>
              <a:rPr lang="en-US" sz="1000" dirty="0">
                <a:solidFill>
                  <a:srgbClr val="0948CB"/>
                </a:solidFill>
              </a:rPr>
              <a:t>Results.</a:t>
            </a:r>
          </a:p>
          <a:p>
            <a:pPr>
              <a:spcBef>
                <a:spcPts val="600"/>
              </a:spcBef>
            </a:pPr>
            <a:r>
              <a:rPr lang="en-US" sz="1000" dirty="0"/>
              <a:t>Blue points (Class 0) indicate unsuccessful launches.</a:t>
            </a:r>
          </a:p>
          <a:p>
            <a:pPr>
              <a:spcBef>
                <a:spcPts val="600"/>
              </a:spcBef>
            </a:pPr>
            <a:r>
              <a:rPr lang="en-US" sz="1000" dirty="0"/>
              <a:t>Orange points (Class 1) indicate successful launches.</a:t>
            </a:r>
          </a:p>
          <a:p>
            <a:pPr>
              <a:spcBef>
                <a:spcPts val="600"/>
              </a:spcBef>
            </a:pPr>
            <a:r>
              <a:rPr lang="en-US" sz="1000" dirty="0"/>
              <a:t>From the plot, we can make a few observations:</a:t>
            </a:r>
          </a:p>
          <a:p>
            <a:pPr>
              <a:spcBef>
                <a:spcPts val="600"/>
              </a:spcBef>
            </a:pPr>
            <a:r>
              <a:rPr lang="en-US" sz="1000" dirty="0"/>
              <a:t>Over time, as the flight number increases, there seems to be a trend towards more successful launches, indicated by the density of orange points in the higher flight numbers.</a:t>
            </a:r>
          </a:p>
          <a:p>
            <a:pPr>
              <a:spcBef>
                <a:spcPts val="600"/>
              </a:spcBef>
            </a:pPr>
            <a:r>
              <a:rPr lang="en-US" sz="1000" dirty="0"/>
              <a:t>The KSC LC 39A site has a cluster of successes after a certain flight number, suggesting an improvement in success rate over time.</a:t>
            </a:r>
          </a:p>
          <a:p>
            <a:pPr>
              <a:spcBef>
                <a:spcPts val="600"/>
              </a:spcBef>
            </a:pPr>
            <a:r>
              <a:rPr lang="en-US" sz="1000" dirty="0"/>
              <a:t>VAFB SLC 4E shows fewer launches, but with a high success rate.</a:t>
            </a:r>
          </a:p>
          <a:p>
            <a:pPr>
              <a:spcBef>
                <a:spcPts val="600"/>
              </a:spcBef>
            </a:pPr>
            <a:r>
              <a:rPr lang="en-US" sz="1000" dirty="0"/>
              <a:t>CCAFS SLC 40 has the most varied outcomes with a significant number of both successes and failures.</a:t>
            </a:r>
          </a:p>
        </p:txBody>
      </p:sp>
      <p:sp>
        <p:nvSpPr>
          <p:cNvPr id="22" name="Rectangle 21">
            <a:extLst>
              <a:ext uri="{FF2B5EF4-FFF2-40B4-BE49-F238E27FC236}">
                <a16:creationId xmlns:a16="http://schemas.microsoft.com/office/drawing/2014/main" id="{323DB25D-25FE-0309-08C3-1E1010DE1E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6116"/>
            <a:ext cx="12191998" cy="461774"/>
          </a:xfrm>
          <a:prstGeom prst="rect">
            <a:avLst/>
          </a:prstGeom>
          <a:gradFill>
            <a:gsLst>
              <a:gs pos="0">
                <a:srgbClr val="000000"/>
              </a:gs>
              <a:gs pos="100000">
                <a:schemeClr val="accent1">
                  <a:lumMod val="75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23B4270-C1DD-9A5A-BB7E-0A768BA3C2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6406115"/>
            <a:ext cx="4076698" cy="464399"/>
          </a:xfrm>
          <a:prstGeom prst="rect">
            <a:avLst/>
          </a:prstGeom>
          <a:gradFill>
            <a:gsLst>
              <a:gs pos="19000">
                <a:srgbClr val="000000">
                  <a:alpha val="31000"/>
                </a:srgbClr>
              </a:gs>
              <a:gs pos="99000">
                <a:schemeClr val="accent1"/>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95751FE4-4E34-0A2D-FD68-78DCCE6E7480}"/>
              </a:ext>
            </a:extLst>
          </p:cNvPr>
          <p:cNvSpPr>
            <a:spLocks noGrp="1"/>
          </p:cNvSpPr>
          <p:nvPr>
            <p:ph type="sldNum" sz="quarter" idx="12"/>
          </p:nvPr>
        </p:nvSpPr>
        <p:spPr>
          <a:xfrm>
            <a:off x="11704320" y="6451877"/>
            <a:ext cx="448056" cy="365125"/>
          </a:xfrm>
        </p:spPr>
        <p:txBody>
          <a:bodyPr vert="horz" lIns="91440" tIns="45720" rIns="91440" bIns="45720" rtlCol="0" anchor="ctr">
            <a:normAutofit/>
          </a:bodyPr>
          <a:lstStyle/>
          <a:p>
            <a:pPr>
              <a:spcAft>
                <a:spcPts val="600"/>
              </a:spcAft>
            </a:pPr>
            <a:fld id="{5075537C-CA84-1446-933C-8E9D027F9201}" type="slidenum">
              <a:rPr lang="en-US" sz="1100" smtClean="0">
                <a:solidFill>
                  <a:srgbClr val="FFFFFF"/>
                </a:solidFill>
                <a:latin typeface="+mn-lt"/>
              </a:rPr>
              <a:pPr>
                <a:spcAft>
                  <a:spcPts val="600"/>
                </a:spcAft>
              </a:pPr>
              <a:t>18</a:t>
            </a:fld>
            <a:endParaRPr lang="en-US" sz="1100">
              <a:solidFill>
                <a:srgbClr val="FFFFFF"/>
              </a:solidFill>
              <a:latin typeface="+mn-lt"/>
            </a:endParaRPr>
          </a:p>
        </p:txBody>
      </p:sp>
    </p:spTree>
    <p:extLst>
      <p:ext uri="{BB962C8B-B14F-4D97-AF65-F5344CB8AC3E}">
        <p14:creationId xmlns:p14="http://schemas.microsoft.com/office/powerpoint/2010/main" val="2054877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1136397" y="502021"/>
            <a:ext cx="4959603" cy="164296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dirty="0">
                <a:solidFill>
                  <a:srgbClr val="0948CB"/>
                </a:solidFill>
                <a:latin typeface="+mj-lt"/>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136397" y="2418408"/>
            <a:ext cx="4959603" cy="3522569"/>
          </a:xfrm>
          <a:prstGeom prst="rect">
            <a:avLst/>
          </a:prstGeom>
        </p:spPr>
        <p:txBody>
          <a:bodyPr vert="horz" lIns="91440" tIns="45720" rIns="91440" bIns="45720" rtlCol="0" anchor="t">
            <a:normAutofit/>
          </a:bodyPr>
          <a:lstStyle/>
          <a:p>
            <a:pPr>
              <a:spcBef>
                <a:spcPts val="1400"/>
              </a:spcBef>
            </a:pPr>
            <a:r>
              <a:rPr lang="en-US" sz="1400"/>
              <a:t>High Success Rates: ES-L1, GEO, HEO and SSO orbits show very high success rates, close to or at 100%.</a:t>
            </a:r>
          </a:p>
          <a:p>
            <a:pPr>
              <a:spcBef>
                <a:spcPts val="1400"/>
              </a:spcBef>
            </a:pPr>
            <a:r>
              <a:rPr lang="en-US" sz="1400"/>
              <a:t>Moderate Success Rates: Orbits like ISS, LEO, and PO display moderate success rates ranging roughly from 60% to 80%.</a:t>
            </a:r>
          </a:p>
          <a:p>
            <a:pPr>
              <a:spcBef>
                <a:spcPts val="1400"/>
              </a:spcBef>
            </a:pPr>
            <a:r>
              <a:rPr lang="en-US" sz="1400"/>
              <a:t>Lower Success Rate: The GTO orbit has a noticeably lower success rate compared to other orbits.</a:t>
            </a:r>
          </a:p>
          <a:p>
            <a:pPr>
              <a:spcBef>
                <a:spcPts val="1400"/>
              </a:spcBef>
            </a:pPr>
            <a:r>
              <a:rPr lang="en-US" sz="1400"/>
              <a:t>Variability: There is a significant variability in success rates across different orbits, suggesting that some orbits may present more challenges or have different mission profiles and requirements affecting the success rates.</a:t>
            </a:r>
          </a:p>
          <a:p>
            <a:pPr>
              <a:spcBef>
                <a:spcPts val="1400"/>
              </a:spcBef>
            </a:pPr>
            <a:r>
              <a:rPr lang="en-US" sz="1400"/>
              <a:t>Perfect Success in Some Orbits: ES-L1, GEO, and SSO orbits suggest either a lower number of attempts or higher reliability and success in missions to these orbits.</a:t>
            </a:r>
          </a:p>
        </p:txBody>
      </p:sp>
      <p:pic>
        <p:nvPicPr>
          <p:cNvPr id="6" name="Picture 5" descr="A graph of different colored bars&#10;&#10;Description automatically generated">
            <a:extLst>
              <a:ext uri="{FF2B5EF4-FFF2-40B4-BE49-F238E27FC236}">
                <a16:creationId xmlns:a16="http://schemas.microsoft.com/office/drawing/2014/main" id="{766E3243-66C0-8F31-2F3D-EC22C30F3C3A}"/>
              </a:ext>
            </a:extLst>
          </p:cNvPr>
          <p:cNvPicPr>
            <a:picLocks noChangeAspect="1"/>
          </p:cNvPicPr>
          <p:nvPr/>
        </p:nvPicPr>
        <p:blipFill>
          <a:blip r:embed="rId2"/>
          <a:stretch>
            <a:fillRect/>
          </a:stretch>
        </p:blipFill>
        <p:spPr>
          <a:xfrm>
            <a:off x="6512442" y="1031189"/>
            <a:ext cx="5201023" cy="4823345"/>
          </a:xfrm>
          <a:prstGeom prst="rect">
            <a:avLst/>
          </a:prstGeom>
        </p:spPr>
      </p:pic>
      <p:sp>
        <p:nvSpPr>
          <p:cNvPr id="22" name="Rectangle 21">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19</a:t>
            </a:fld>
            <a:endParaRPr lang="en-US" sz="1100">
              <a:solidFill>
                <a:srgbClr val="FFFFFF"/>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6708FAB-3898-47A9-B05A-AB9ECBD9E7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978439" y="457201"/>
            <a:ext cx="4959602" cy="1150470"/>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rgbClr val="0948CB"/>
                </a:solidFill>
                <a:latin typeface="+mj-lt"/>
                <a:ea typeface="+mj-ea"/>
                <a:cs typeface="+mj-cs"/>
              </a:rPr>
              <a:t>Flight Number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78439" y="1833882"/>
            <a:ext cx="5369267" cy="4341868"/>
          </a:xfrm>
          <a:prstGeom prst="rect">
            <a:avLst/>
          </a:prstGeom>
        </p:spPr>
        <p:txBody>
          <a:bodyPr vert="horz" lIns="91440" tIns="45720" rIns="91440" bIns="45720" rtlCol="0" anchor="t">
            <a:normAutofit/>
          </a:bodyPr>
          <a:lstStyle/>
          <a:p>
            <a:pPr>
              <a:spcBef>
                <a:spcPts val="1400"/>
              </a:spcBef>
            </a:pPr>
            <a:r>
              <a:rPr lang="en-US" sz="1600" dirty="0"/>
              <a:t>In the GTO orbit, the distribution of orange and blue points throughout all flight numbers indicates a mix of successes and failures without a clear trend towards success with higher flight numbers.</a:t>
            </a:r>
          </a:p>
          <a:p>
            <a:pPr>
              <a:spcBef>
                <a:spcPts val="1400"/>
              </a:spcBef>
            </a:pPr>
            <a:r>
              <a:rPr lang="en-US" sz="1600" dirty="0"/>
              <a:t>The LEO orbit shows an interesting pattern with a cluster of successful launches at higher flight numbers, suggesting improved outcomes as experience or technology progresses.</a:t>
            </a:r>
          </a:p>
          <a:p>
            <a:pPr>
              <a:spcBef>
                <a:spcPts val="1400"/>
              </a:spcBef>
            </a:pPr>
            <a:r>
              <a:rPr lang="en-US" sz="1600" dirty="0"/>
              <a:t>The plot also includes less common orbits like ES-L1, SSO, HEO, MEO, VLEO, SO, and GEO, with varying degrees of success indicated.</a:t>
            </a:r>
          </a:p>
          <a:p>
            <a:pPr>
              <a:spcBef>
                <a:spcPts val="1400"/>
              </a:spcBef>
            </a:pPr>
            <a:r>
              <a:rPr lang="en-US" sz="1600" dirty="0"/>
              <a:t>Some orbits, such as ES-L1 and SSO, show only a few launches but with successful outcomes.</a:t>
            </a:r>
          </a:p>
          <a:p>
            <a:pPr>
              <a:spcBef>
                <a:spcPts val="1400"/>
              </a:spcBef>
            </a:pPr>
            <a:r>
              <a:rPr lang="en-US" sz="1600" dirty="0"/>
              <a:t>It's noticeable that some orbits (like MEO and GEO) have very few launches, which might indicate specific missions or less frequent launch requirements.</a:t>
            </a:r>
          </a:p>
        </p:txBody>
      </p:sp>
      <p:sp>
        <p:nvSpPr>
          <p:cNvPr id="22" name="Rectangle 21">
            <a:extLst>
              <a:ext uri="{FF2B5EF4-FFF2-40B4-BE49-F238E27FC236}">
                <a16:creationId xmlns:a16="http://schemas.microsoft.com/office/drawing/2014/main" id="{2E438CA0-CB4D-4C94-8C39-9C7FC9BBE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12191998" cy="461774"/>
          </a:xfrm>
          <a:prstGeom prst="rect">
            <a:avLst/>
          </a:prstGeom>
          <a:gradFill>
            <a:gsLst>
              <a:gs pos="0">
                <a:srgbClr val="000000"/>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B2C05E3-84E7-4957-95EF-B471CBF71C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4076698" cy="464399"/>
          </a:xfrm>
          <a:prstGeom prst="rect">
            <a:avLst/>
          </a:prstGeom>
          <a:gradFill>
            <a:gsLst>
              <a:gs pos="0">
                <a:srgbClr val="000000">
                  <a:alpha val="46000"/>
                </a:srgbClr>
              </a:gs>
              <a:gs pos="99000">
                <a:schemeClr val="accent1"/>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11704320" y="6459378"/>
            <a:ext cx="448056" cy="365125"/>
          </a:xfrm>
        </p:spPr>
        <p:txBody>
          <a:bodyPr vert="horz" lIns="91440" tIns="45720" rIns="91440" bIns="45720" rtlCol="0" anchor="ctr">
            <a:normAutofit/>
          </a:bodyPr>
          <a:lstStyle/>
          <a:p>
            <a:pPr>
              <a:spcAft>
                <a:spcPts val="600"/>
              </a:spcAft>
              <a:defRPr/>
            </a:pPr>
            <a:fld id="{5075537C-CA84-1446-933C-8E9D027F9201}" type="slidenum">
              <a:rPr lang="en-US" sz="1100" smtClean="0">
                <a:solidFill>
                  <a:srgbClr val="FFFFFF"/>
                </a:solidFill>
                <a:latin typeface="Calibri" panose="020F0502020204030204"/>
              </a:rPr>
              <a:pPr>
                <a:spcAft>
                  <a:spcPts val="600"/>
                </a:spcAft>
                <a:defRPr/>
              </a:pPr>
              <a:t>20</a:t>
            </a:fld>
            <a:endParaRPr lang="en-US" sz="1100">
              <a:solidFill>
                <a:srgbClr val="FFFFFF"/>
              </a:solidFill>
              <a:latin typeface="Calibri" panose="020F0502020204030204"/>
            </a:endParaRPr>
          </a:p>
        </p:txBody>
      </p:sp>
      <p:pic>
        <p:nvPicPr>
          <p:cNvPr id="8" name="Picture 7" descr="A graph with numbers and symbols&#10;&#10;Description automatically generated">
            <a:extLst>
              <a:ext uri="{FF2B5EF4-FFF2-40B4-BE49-F238E27FC236}">
                <a16:creationId xmlns:a16="http://schemas.microsoft.com/office/drawing/2014/main" id="{4D4B4653-C7AB-D8D5-7220-41651F2111CE}"/>
              </a:ext>
            </a:extLst>
          </p:cNvPr>
          <p:cNvPicPr>
            <a:picLocks noChangeAspect="1"/>
          </p:cNvPicPr>
          <p:nvPr/>
        </p:nvPicPr>
        <p:blipFill>
          <a:blip r:embed="rId2"/>
          <a:stretch>
            <a:fillRect/>
          </a:stretch>
        </p:blipFill>
        <p:spPr>
          <a:xfrm>
            <a:off x="6725265" y="844207"/>
            <a:ext cx="5089176" cy="5105332"/>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0A71DF5-A4C5-7300-E673-7F83DC9AB1E3}"/>
            </a:ext>
          </a:extLst>
        </p:cNvPr>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0DE46D5-21A4-B26C-F763-387210335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92E7A788-0310-DC4C-BFEE-EF0F23E9A2C3}"/>
              </a:ext>
            </a:extLst>
          </p:cNvPr>
          <p:cNvSpPr txBox="1">
            <a:spLocks/>
          </p:cNvSpPr>
          <p:nvPr/>
        </p:nvSpPr>
        <p:spPr>
          <a:xfrm>
            <a:off x="978439" y="457201"/>
            <a:ext cx="4959602" cy="115047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rgbClr val="0948CB"/>
                </a:solidFill>
                <a:latin typeface="+mj-lt"/>
                <a:ea typeface="+mj-ea"/>
                <a:cs typeface="+mj-cs"/>
              </a:rPr>
              <a:t>Payload vs. Orbit Type</a:t>
            </a:r>
          </a:p>
        </p:txBody>
      </p:sp>
      <p:sp>
        <p:nvSpPr>
          <p:cNvPr id="3" name="Content Placeholder 2">
            <a:extLst>
              <a:ext uri="{FF2B5EF4-FFF2-40B4-BE49-F238E27FC236}">
                <a16:creationId xmlns:a16="http://schemas.microsoft.com/office/drawing/2014/main" id="{92B0FE63-743D-C051-A43A-8F0C2807CCC0}"/>
              </a:ext>
            </a:extLst>
          </p:cNvPr>
          <p:cNvSpPr>
            <a:spLocks noGrp="1"/>
          </p:cNvSpPr>
          <p:nvPr>
            <p:ph type="body" sz="half" idx="4294967295"/>
          </p:nvPr>
        </p:nvSpPr>
        <p:spPr>
          <a:xfrm>
            <a:off x="978439" y="1833882"/>
            <a:ext cx="5369267" cy="4341868"/>
          </a:xfrm>
          <a:prstGeom prst="rect">
            <a:avLst/>
          </a:prstGeom>
        </p:spPr>
        <p:txBody>
          <a:bodyPr vert="horz" lIns="91440" tIns="45720" rIns="91440" bIns="45720" rtlCol="0" anchor="t">
            <a:normAutofit/>
          </a:bodyPr>
          <a:lstStyle/>
          <a:p>
            <a:pPr>
              <a:spcBef>
                <a:spcPts val="1400"/>
              </a:spcBef>
            </a:pPr>
            <a:r>
              <a:rPr lang="en-US" sz="1600" dirty="0"/>
              <a:t>For LEO and ISS orbits, successes are observed across a broad spectrum of payload masses, suggesting a robust performance in these orbits regardless of payload mass.</a:t>
            </a:r>
          </a:p>
          <a:p>
            <a:pPr>
              <a:spcBef>
                <a:spcPts val="1400"/>
              </a:spcBef>
            </a:pPr>
            <a:r>
              <a:rPr lang="en-US" sz="1600" dirty="0"/>
              <a:t>In contrast, the ES-L1, SSO, and HEO orbits show fewer launches, which might be specialized missions with specific payload requirements.</a:t>
            </a:r>
          </a:p>
          <a:p>
            <a:pPr>
              <a:spcBef>
                <a:spcPts val="1400"/>
              </a:spcBef>
            </a:pPr>
            <a:r>
              <a:rPr lang="en-US" sz="1600" dirty="0"/>
              <a:t>Notably, the scatter plot shows that higher payload masses (above 10,000 kg) are less common and tend to have a lower success rate (more blue points), particularly in GTO orbit, which could suggest the challenges of launching heavier payloads to higher orbits.</a:t>
            </a:r>
          </a:p>
          <a:p>
            <a:pPr>
              <a:spcBef>
                <a:spcPts val="1400"/>
              </a:spcBef>
            </a:pPr>
            <a:r>
              <a:rPr lang="en-US" sz="1600" dirty="0"/>
              <a:t>MEO and GEO orbits have very few data points, which may indicate less frequent launches or specialized missions with unique payload parameters.</a:t>
            </a:r>
          </a:p>
        </p:txBody>
      </p:sp>
      <p:sp>
        <p:nvSpPr>
          <p:cNvPr id="22" name="Rectangle 21">
            <a:extLst>
              <a:ext uri="{FF2B5EF4-FFF2-40B4-BE49-F238E27FC236}">
                <a16:creationId xmlns:a16="http://schemas.microsoft.com/office/drawing/2014/main" id="{A73ACFE2-9EBA-CE5E-313F-F98D844BD9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12191998" cy="461774"/>
          </a:xfrm>
          <a:prstGeom prst="rect">
            <a:avLst/>
          </a:prstGeom>
          <a:gradFill>
            <a:gsLst>
              <a:gs pos="0">
                <a:srgbClr val="000000"/>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C8D15A9-5DDC-8875-5868-F33CC4DB48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4076698" cy="464399"/>
          </a:xfrm>
          <a:prstGeom prst="rect">
            <a:avLst/>
          </a:prstGeom>
          <a:gradFill>
            <a:gsLst>
              <a:gs pos="0">
                <a:srgbClr val="000000">
                  <a:alpha val="46000"/>
                </a:srgbClr>
              </a:gs>
              <a:gs pos="99000">
                <a:schemeClr val="accent1"/>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6FF36751-7C08-10EE-05FA-7663C9273F14}"/>
              </a:ext>
            </a:extLst>
          </p:cNvPr>
          <p:cNvSpPr>
            <a:spLocks noGrp="1"/>
          </p:cNvSpPr>
          <p:nvPr>
            <p:ph type="sldNum" sz="quarter" idx="12"/>
          </p:nvPr>
        </p:nvSpPr>
        <p:spPr>
          <a:xfrm>
            <a:off x="11704320" y="6459378"/>
            <a:ext cx="448056" cy="365125"/>
          </a:xfrm>
        </p:spPr>
        <p:txBody>
          <a:bodyPr vert="horz" lIns="91440" tIns="45720" rIns="91440" bIns="45720" rtlCol="0" anchor="ctr">
            <a:normAutofit/>
          </a:bodyPr>
          <a:lstStyle/>
          <a:p>
            <a:pPr>
              <a:spcAft>
                <a:spcPts val="600"/>
              </a:spcAft>
              <a:defRPr/>
            </a:pPr>
            <a:fld id="{5075537C-CA84-1446-933C-8E9D027F9201}" type="slidenum">
              <a:rPr lang="en-US" sz="1100" smtClean="0">
                <a:solidFill>
                  <a:srgbClr val="FFFFFF"/>
                </a:solidFill>
                <a:latin typeface="Calibri" panose="020F0502020204030204"/>
              </a:rPr>
              <a:pPr>
                <a:spcAft>
                  <a:spcPts val="600"/>
                </a:spcAft>
                <a:defRPr/>
              </a:pPr>
              <a:t>21</a:t>
            </a:fld>
            <a:endParaRPr lang="en-US" sz="1100">
              <a:solidFill>
                <a:srgbClr val="FFFFFF"/>
              </a:solidFill>
              <a:latin typeface="Calibri" panose="020F0502020204030204"/>
            </a:endParaRPr>
          </a:p>
        </p:txBody>
      </p:sp>
      <p:pic>
        <p:nvPicPr>
          <p:cNvPr id="9" name="Picture 8" descr="A graph with numbers and symbols&#10;&#10;Description automatically generated">
            <a:extLst>
              <a:ext uri="{FF2B5EF4-FFF2-40B4-BE49-F238E27FC236}">
                <a16:creationId xmlns:a16="http://schemas.microsoft.com/office/drawing/2014/main" id="{DF124390-7C27-8FD4-E9D2-656CBEA93864}"/>
              </a:ext>
            </a:extLst>
          </p:cNvPr>
          <p:cNvPicPr>
            <a:picLocks noChangeAspect="1"/>
          </p:cNvPicPr>
          <p:nvPr/>
        </p:nvPicPr>
        <p:blipFill>
          <a:blip r:embed="rId2"/>
          <a:stretch>
            <a:fillRect/>
          </a:stretch>
        </p:blipFill>
        <p:spPr>
          <a:xfrm>
            <a:off x="6576818" y="1032436"/>
            <a:ext cx="5216357" cy="4749439"/>
          </a:xfrm>
          <a:prstGeom prst="rect">
            <a:avLst/>
          </a:prstGeom>
        </p:spPr>
      </p:pic>
    </p:spTree>
    <p:extLst>
      <p:ext uri="{BB962C8B-B14F-4D97-AF65-F5344CB8AC3E}">
        <p14:creationId xmlns:p14="http://schemas.microsoft.com/office/powerpoint/2010/main" val="41145432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7761D48-5EE2-2B3D-98DB-EE55A8047752}"/>
            </a:ext>
          </a:extLst>
        </p:cNvPr>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EBC817B-B528-15E8-14DC-9AF4E0AFC2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2FF8F0A6-27C4-D8CF-A97E-49E50F5AB01A}"/>
              </a:ext>
            </a:extLst>
          </p:cNvPr>
          <p:cNvSpPr txBox="1">
            <a:spLocks/>
          </p:cNvSpPr>
          <p:nvPr/>
        </p:nvSpPr>
        <p:spPr>
          <a:xfrm>
            <a:off x="978439" y="457201"/>
            <a:ext cx="4959602" cy="1150470"/>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rgbClr val="0948CB"/>
                </a:solidFill>
                <a:latin typeface="+mj-lt"/>
                <a:ea typeface="+mj-ea"/>
                <a:cs typeface="+mj-cs"/>
              </a:rPr>
              <a:t>Launch Success Yearly Trend</a:t>
            </a:r>
          </a:p>
        </p:txBody>
      </p:sp>
      <p:sp>
        <p:nvSpPr>
          <p:cNvPr id="3" name="Content Placeholder 2">
            <a:extLst>
              <a:ext uri="{FF2B5EF4-FFF2-40B4-BE49-F238E27FC236}">
                <a16:creationId xmlns:a16="http://schemas.microsoft.com/office/drawing/2014/main" id="{ECB6DA07-E44F-3932-04A7-A843C489B886}"/>
              </a:ext>
            </a:extLst>
          </p:cNvPr>
          <p:cNvSpPr>
            <a:spLocks noGrp="1"/>
          </p:cNvSpPr>
          <p:nvPr>
            <p:ph type="body" sz="half" idx="4294967295"/>
          </p:nvPr>
        </p:nvSpPr>
        <p:spPr>
          <a:xfrm>
            <a:off x="978440" y="1833882"/>
            <a:ext cx="4959602" cy="4341868"/>
          </a:xfrm>
          <a:prstGeom prst="rect">
            <a:avLst/>
          </a:prstGeom>
        </p:spPr>
        <p:txBody>
          <a:bodyPr vert="horz" lIns="91440" tIns="45720" rIns="91440" bIns="45720" rtlCol="0" anchor="t">
            <a:normAutofit/>
          </a:bodyPr>
          <a:lstStyle/>
          <a:p>
            <a:pPr>
              <a:spcBef>
                <a:spcPts val="1400"/>
              </a:spcBef>
            </a:pPr>
            <a:r>
              <a:rPr lang="en-US" dirty="0"/>
              <a:t>The line chart shows the trend in launch success rates from 2010 to 2020. We observe a general increase in success over the years, with a notable dip in 2014. The peak in 2019 indicates a high success rate, which slightly decreases in 2020.</a:t>
            </a:r>
          </a:p>
        </p:txBody>
      </p:sp>
      <p:sp>
        <p:nvSpPr>
          <p:cNvPr id="22" name="Rectangle 21">
            <a:extLst>
              <a:ext uri="{FF2B5EF4-FFF2-40B4-BE49-F238E27FC236}">
                <a16:creationId xmlns:a16="http://schemas.microsoft.com/office/drawing/2014/main" id="{7D2F0FD8-B972-AF5E-BCC6-9F80FC19F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12191998" cy="461774"/>
          </a:xfrm>
          <a:prstGeom prst="rect">
            <a:avLst/>
          </a:prstGeom>
          <a:gradFill>
            <a:gsLst>
              <a:gs pos="0">
                <a:srgbClr val="000000"/>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B758DA1-D5CA-1BB9-E1A1-20E6DCF418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4076698" cy="464399"/>
          </a:xfrm>
          <a:prstGeom prst="rect">
            <a:avLst/>
          </a:prstGeom>
          <a:gradFill>
            <a:gsLst>
              <a:gs pos="0">
                <a:srgbClr val="000000">
                  <a:alpha val="46000"/>
                </a:srgbClr>
              </a:gs>
              <a:gs pos="99000">
                <a:schemeClr val="accent1"/>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02F17F84-AE6E-1F07-ADED-C85D3E0200D1}"/>
              </a:ext>
            </a:extLst>
          </p:cNvPr>
          <p:cNvSpPr>
            <a:spLocks noGrp="1"/>
          </p:cNvSpPr>
          <p:nvPr>
            <p:ph type="sldNum" sz="quarter" idx="12"/>
          </p:nvPr>
        </p:nvSpPr>
        <p:spPr>
          <a:xfrm>
            <a:off x="11704320" y="6459378"/>
            <a:ext cx="448056" cy="365125"/>
          </a:xfrm>
        </p:spPr>
        <p:txBody>
          <a:bodyPr vert="horz" lIns="91440" tIns="45720" rIns="91440" bIns="45720" rtlCol="0" anchor="ctr">
            <a:normAutofit/>
          </a:bodyPr>
          <a:lstStyle/>
          <a:p>
            <a:pPr>
              <a:spcAft>
                <a:spcPts val="600"/>
              </a:spcAft>
              <a:defRPr/>
            </a:pPr>
            <a:fld id="{5075537C-CA84-1446-933C-8E9D027F9201}" type="slidenum">
              <a:rPr lang="en-US" sz="1100" smtClean="0">
                <a:solidFill>
                  <a:srgbClr val="FFFFFF"/>
                </a:solidFill>
                <a:latin typeface="Calibri" panose="020F0502020204030204"/>
              </a:rPr>
              <a:pPr>
                <a:spcAft>
                  <a:spcPts val="600"/>
                </a:spcAft>
                <a:defRPr/>
              </a:pPr>
              <a:t>22</a:t>
            </a:fld>
            <a:endParaRPr lang="en-US" sz="1100">
              <a:solidFill>
                <a:srgbClr val="FFFFFF"/>
              </a:solidFill>
              <a:latin typeface="Calibri" panose="020F0502020204030204"/>
            </a:endParaRPr>
          </a:p>
        </p:txBody>
      </p:sp>
      <p:pic>
        <p:nvPicPr>
          <p:cNvPr id="6" name="Picture 5" descr="A graph with a line going up&#10;&#10;Description automatically generated">
            <a:extLst>
              <a:ext uri="{FF2B5EF4-FFF2-40B4-BE49-F238E27FC236}">
                <a16:creationId xmlns:a16="http://schemas.microsoft.com/office/drawing/2014/main" id="{34D856CE-9C37-78EC-C2F4-33260C25ABC0}"/>
              </a:ext>
            </a:extLst>
          </p:cNvPr>
          <p:cNvPicPr>
            <a:picLocks noChangeAspect="1"/>
          </p:cNvPicPr>
          <p:nvPr/>
        </p:nvPicPr>
        <p:blipFill>
          <a:blip r:embed="rId2"/>
          <a:stretch>
            <a:fillRect/>
          </a:stretch>
        </p:blipFill>
        <p:spPr>
          <a:xfrm>
            <a:off x="6099037" y="832099"/>
            <a:ext cx="5605283" cy="5193802"/>
          </a:xfrm>
          <a:prstGeom prst="rect">
            <a:avLst/>
          </a:prstGeom>
        </p:spPr>
      </p:pic>
    </p:spTree>
    <p:extLst>
      <p:ext uri="{BB962C8B-B14F-4D97-AF65-F5344CB8AC3E}">
        <p14:creationId xmlns:p14="http://schemas.microsoft.com/office/powerpoint/2010/main" val="21731736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361645"/>
            <a:ext cx="7221252" cy="5496355"/>
          </a:xfrm>
          <a:prstGeom prst="rect">
            <a:avLst/>
          </a:prstGeom>
        </p:spPr>
        <p:txBody>
          <a:bodyPr>
            <a:noAutofit/>
          </a:bodyPr>
          <a:lstStyle/>
          <a:p>
            <a:pPr marL="0" indent="0">
              <a:lnSpc>
                <a:spcPct val="100000"/>
              </a:lnSpc>
              <a:spcBef>
                <a:spcPts val="1400"/>
              </a:spcBef>
              <a:buNone/>
            </a:pPr>
            <a:r>
              <a:rPr lang="en-US" sz="1800" dirty="0">
                <a:solidFill>
                  <a:srgbClr val="0948CB"/>
                </a:solidFill>
                <a:latin typeface="Abadi" panose="020B0604020104020204" pitchFamily="34" charset="0"/>
              </a:rPr>
              <a:t>The table presents a list of unique launch sites used for SpaceX missions. </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The data shows four distinct locations:</a:t>
            </a:r>
          </a:p>
          <a:p>
            <a:pPr>
              <a:lnSpc>
                <a:spcPct val="100000"/>
              </a:lnSpc>
              <a:spcBef>
                <a:spcPts val="1400"/>
              </a:spcBef>
            </a:pPr>
            <a:r>
              <a:rPr lang="en-US" sz="1800" dirty="0">
                <a:solidFill>
                  <a:srgbClr val="0948CB"/>
                </a:solidFill>
                <a:latin typeface="Abadi" panose="020B0604020104020204" pitchFamily="34" charset="0"/>
              </a:rPr>
              <a:t>CCAFS LC-40 </a:t>
            </a:r>
            <a:r>
              <a:rPr lang="en-US" sz="1800" dirty="0">
                <a:solidFill>
                  <a:schemeClr val="accent3">
                    <a:lumMod val="25000"/>
                  </a:schemeClr>
                </a:solidFill>
                <a:latin typeface="Abadi" panose="020B0604020104020204" pitchFamily="34" charset="0"/>
              </a:rPr>
              <a:t>(Cape Canaveral Air Force Station Launch Complex 40)</a:t>
            </a:r>
          </a:p>
          <a:p>
            <a:pPr>
              <a:lnSpc>
                <a:spcPct val="100000"/>
              </a:lnSpc>
              <a:spcBef>
                <a:spcPts val="1400"/>
              </a:spcBef>
            </a:pPr>
            <a:r>
              <a:rPr lang="en-US" sz="1800" dirty="0">
                <a:solidFill>
                  <a:srgbClr val="0948CB"/>
                </a:solidFill>
                <a:latin typeface="Abadi" panose="020B0604020104020204" pitchFamily="34" charset="0"/>
              </a:rPr>
              <a:t>VAFB SLC-4E </a:t>
            </a:r>
            <a:r>
              <a:rPr lang="en-US" sz="1800" dirty="0">
                <a:solidFill>
                  <a:schemeClr val="accent3">
                    <a:lumMod val="25000"/>
                  </a:schemeClr>
                </a:solidFill>
                <a:latin typeface="Abadi" panose="020B0604020104020204" pitchFamily="34" charset="0"/>
              </a:rPr>
              <a:t>(Vandenberg Air Force Base Space Launch Complex 4E)</a:t>
            </a:r>
          </a:p>
          <a:p>
            <a:pPr>
              <a:lnSpc>
                <a:spcPct val="100000"/>
              </a:lnSpc>
              <a:spcBef>
                <a:spcPts val="1400"/>
              </a:spcBef>
            </a:pPr>
            <a:r>
              <a:rPr lang="en-US" sz="1800" dirty="0">
                <a:solidFill>
                  <a:srgbClr val="0948CB"/>
                </a:solidFill>
                <a:latin typeface="Abadi" panose="020B0604020104020204" pitchFamily="34" charset="0"/>
              </a:rPr>
              <a:t>KSC LC-39A </a:t>
            </a:r>
            <a:r>
              <a:rPr lang="en-US" sz="1800" dirty="0">
                <a:solidFill>
                  <a:schemeClr val="accent3">
                    <a:lumMod val="25000"/>
                  </a:schemeClr>
                </a:solidFill>
                <a:latin typeface="Abadi" panose="020B0604020104020204" pitchFamily="34" charset="0"/>
              </a:rPr>
              <a:t>(Kennedy Space Center Launch Complex 39A)</a:t>
            </a:r>
          </a:p>
          <a:p>
            <a:pPr>
              <a:lnSpc>
                <a:spcPct val="100000"/>
              </a:lnSpc>
              <a:spcBef>
                <a:spcPts val="1400"/>
              </a:spcBef>
            </a:pPr>
            <a:r>
              <a:rPr lang="en-US" sz="1800" dirty="0">
                <a:solidFill>
                  <a:srgbClr val="0948CB"/>
                </a:solidFill>
                <a:latin typeface="Abadi" panose="020B0604020104020204" pitchFamily="34" charset="0"/>
              </a:rPr>
              <a:t>CCAFS SLC-40 </a:t>
            </a:r>
            <a:r>
              <a:rPr lang="en-US" sz="1800" dirty="0">
                <a:solidFill>
                  <a:schemeClr val="accent3">
                    <a:lumMod val="25000"/>
                  </a:schemeClr>
                </a:solidFill>
                <a:latin typeface="Abadi" panose="020B0604020104020204" pitchFamily="34" charset="0"/>
              </a:rPr>
              <a:t>(This seems to be a repetition of the first entry and could potentially be a data entry duplication that may need verification or cleaning.)</a:t>
            </a:r>
          </a:p>
          <a:p>
            <a:pPr>
              <a:lnSpc>
                <a:spcPct val="100000"/>
              </a:lnSpc>
              <a:spcBef>
                <a:spcPts val="1400"/>
              </a:spcBef>
            </a:pPr>
            <a:r>
              <a:rPr lang="en-US" sz="1800" dirty="0">
                <a:solidFill>
                  <a:schemeClr val="accent3">
                    <a:lumMod val="25000"/>
                  </a:schemeClr>
                </a:solidFill>
                <a:latin typeface="Abadi" panose="020B0604020104020204" pitchFamily="34" charset="0"/>
              </a:rPr>
              <a:t>Each of these sites has been used by SpaceX as a platform to launch spacecraft into orbit. The presence of multiple launch sites indicates a geographical diversity that can be strategic for reaching different orbits and for conducting launches under various conditions.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2" name="Table 1">
            <a:extLst>
              <a:ext uri="{FF2B5EF4-FFF2-40B4-BE49-F238E27FC236}">
                <a16:creationId xmlns:a16="http://schemas.microsoft.com/office/drawing/2014/main" id="{D880CECA-60FB-127A-7951-AF96D6B7186A}"/>
              </a:ext>
            </a:extLst>
          </p:cNvPr>
          <p:cNvGraphicFramePr>
            <a:graphicFrameLocks noGrp="1"/>
          </p:cNvGraphicFramePr>
          <p:nvPr>
            <p:extLst>
              <p:ext uri="{D42A27DB-BD31-4B8C-83A1-F6EECF244321}">
                <p14:modId xmlns:p14="http://schemas.microsoft.com/office/powerpoint/2010/main" val="1920944604"/>
              </p:ext>
            </p:extLst>
          </p:nvPr>
        </p:nvGraphicFramePr>
        <p:xfrm>
          <a:off x="8399812" y="1831341"/>
          <a:ext cx="2550160" cy="1854200"/>
        </p:xfrm>
        <a:graphic>
          <a:graphicData uri="http://schemas.openxmlformats.org/drawingml/2006/table">
            <a:tbl>
              <a:tblPr firstRow="1" bandRow="1">
                <a:tableStyleId>{5C22544A-7EE6-4342-B048-85BDC9FD1C3A}</a:tableStyleId>
              </a:tblPr>
              <a:tblGrid>
                <a:gridCol w="2550160">
                  <a:extLst>
                    <a:ext uri="{9D8B030D-6E8A-4147-A177-3AD203B41FA5}">
                      <a16:colId xmlns:a16="http://schemas.microsoft.com/office/drawing/2014/main" val="4098900850"/>
                    </a:ext>
                  </a:extLst>
                </a:gridCol>
              </a:tblGrid>
              <a:tr h="370840">
                <a:tc>
                  <a:txBody>
                    <a:bodyPr/>
                    <a:lstStyle/>
                    <a:p>
                      <a:pPr algn="l" fontAlgn="ctr"/>
                      <a:r>
                        <a:rPr lang="en-US" dirty="0"/>
                        <a:t>Launch Site</a:t>
                      </a:r>
                    </a:p>
                  </a:txBody>
                  <a:tcPr marL="50800" marR="50800" marT="25400" marB="25400" anchor="ctr"/>
                </a:tc>
                <a:extLst>
                  <a:ext uri="{0D108BD9-81ED-4DB2-BD59-A6C34878D82A}">
                    <a16:rowId xmlns:a16="http://schemas.microsoft.com/office/drawing/2014/main" val="65168437"/>
                  </a:ext>
                </a:extLst>
              </a:tr>
              <a:tr h="370840">
                <a:tc>
                  <a:txBody>
                    <a:bodyPr/>
                    <a:lstStyle/>
                    <a:p>
                      <a:pPr algn="l"/>
                      <a:r>
                        <a:rPr lang="en-US" dirty="0"/>
                        <a:t>CCAFS LC-40</a:t>
                      </a:r>
                    </a:p>
                  </a:txBody>
                  <a:tcPr marL="50800" marR="50800" marT="25400" marB="25400" anchor="ctr"/>
                </a:tc>
                <a:extLst>
                  <a:ext uri="{0D108BD9-81ED-4DB2-BD59-A6C34878D82A}">
                    <a16:rowId xmlns:a16="http://schemas.microsoft.com/office/drawing/2014/main" val="3071656757"/>
                  </a:ext>
                </a:extLst>
              </a:tr>
              <a:tr h="370840">
                <a:tc>
                  <a:txBody>
                    <a:bodyPr/>
                    <a:lstStyle/>
                    <a:p>
                      <a:pPr algn="l"/>
                      <a:r>
                        <a:rPr lang="en-US"/>
                        <a:t>VAFB SLC-4E</a:t>
                      </a:r>
                    </a:p>
                  </a:txBody>
                  <a:tcPr marL="50800" marR="50800" marT="25400" marB="25400" anchor="ctr"/>
                </a:tc>
                <a:extLst>
                  <a:ext uri="{0D108BD9-81ED-4DB2-BD59-A6C34878D82A}">
                    <a16:rowId xmlns:a16="http://schemas.microsoft.com/office/drawing/2014/main" val="2442701606"/>
                  </a:ext>
                </a:extLst>
              </a:tr>
              <a:tr h="370840">
                <a:tc>
                  <a:txBody>
                    <a:bodyPr/>
                    <a:lstStyle/>
                    <a:p>
                      <a:pPr algn="l"/>
                      <a:r>
                        <a:rPr lang="en-US" dirty="0"/>
                        <a:t>KSC LC-39A</a:t>
                      </a:r>
                    </a:p>
                  </a:txBody>
                  <a:tcPr marL="50800" marR="50800" marT="25400" marB="25400" anchor="ctr"/>
                </a:tc>
                <a:extLst>
                  <a:ext uri="{0D108BD9-81ED-4DB2-BD59-A6C34878D82A}">
                    <a16:rowId xmlns:a16="http://schemas.microsoft.com/office/drawing/2014/main" val="2258715465"/>
                  </a:ext>
                </a:extLst>
              </a:tr>
              <a:tr h="370840">
                <a:tc>
                  <a:txBody>
                    <a:bodyPr/>
                    <a:lstStyle/>
                    <a:p>
                      <a:pPr algn="l"/>
                      <a:r>
                        <a:rPr lang="en-US" dirty="0"/>
                        <a:t>CCAFS SLC-40</a:t>
                      </a:r>
                    </a:p>
                  </a:txBody>
                  <a:tcPr marL="50800" marR="50800" marT="25400" marB="25400" anchor="ctr"/>
                </a:tc>
                <a:extLst>
                  <a:ext uri="{0D108BD9-81ED-4DB2-BD59-A6C34878D82A}">
                    <a16:rowId xmlns:a16="http://schemas.microsoft.com/office/drawing/2014/main" val="2368468387"/>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91429"/>
            <a:ext cx="10687961" cy="1068892"/>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provided table details five SpaceX launch records, all from the Cape Canaveral Air Force Station (CCAFS) LC-40. The table highlights successful missions, some with landing attempts, others without. This indicates the progression of SpaceX's capabilities over time.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Table 1">
            <a:extLst>
              <a:ext uri="{FF2B5EF4-FFF2-40B4-BE49-F238E27FC236}">
                <a16:creationId xmlns:a16="http://schemas.microsoft.com/office/drawing/2014/main" id="{17E9B00F-9696-5E32-EF55-151E58C5F05F}"/>
              </a:ext>
            </a:extLst>
          </p:cNvPr>
          <p:cNvGraphicFramePr>
            <a:graphicFrameLocks noGrp="1"/>
          </p:cNvGraphicFramePr>
          <p:nvPr>
            <p:extLst>
              <p:ext uri="{D42A27DB-BD31-4B8C-83A1-F6EECF244321}">
                <p14:modId xmlns:p14="http://schemas.microsoft.com/office/powerpoint/2010/main" val="1877982090"/>
              </p:ext>
            </p:extLst>
          </p:nvPr>
        </p:nvGraphicFramePr>
        <p:xfrm>
          <a:off x="614683" y="2690790"/>
          <a:ext cx="11219209" cy="3736421"/>
        </p:xfrm>
        <a:graphic>
          <a:graphicData uri="http://schemas.openxmlformats.org/drawingml/2006/table">
            <a:tbl>
              <a:tblPr firstRow="1" bandRow="1">
                <a:tableStyleId>{5C22544A-7EE6-4342-B048-85BDC9FD1C3A}</a:tableStyleId>
              </a:tblPr>
              <a:tblGrid>
                <a:gridCol w="1401186">
                  <a:extLst>
                    <a:ext uri="{9D8B030D-6E8A-4147-A177-3AD203B41FA5}">
                      <a16:colId xmlns:a16="http://schemas.microsoft.com/office/drawing/2014/main" val="211353111"/>
                    </a:ext>
                  </a:extLst>
                </a:gridCol>
                <a:gridCol w="1157924">
                  <a:extLst>
                    <a:ext uri="{9D8B030D-6E8A-4147-A177-3AD203B41FA5}">
                      <a16:colId xmlns:a16="http://schemas.microsoft.com/office/drawing/2014/main" val="1044327054"/>
                    </a:ext>
                  </a:extLst>
                </a:gridCol>
                <a:gridCol w="1109272">
                  <a:extLst>
                    <a:ext uri="{9D8B030D-6E8A-4147-A177-3AD203B41FA5}">
                      <a16:colId xmlns:a16="http://schemas.microsoft.com/office/drawing/2014/main" val="673757721"/>
                    </a:ext>
                  </a:extLst>
                </a:gridCol>
                <a:gridCol w="836819">
                  <a:extLst>
                    <a:ext uri="{9D8B030D-6E8A-4147-A177-3AD203B41FA5}">
                      <a16:colId xmlns:a16="http://schemas.microsoft.com/office/drawing/2014/main" val="2500512613"/>
                    </a:ext>
                  </a:extLst>
                </a:gridCol>
                <a:gridCol w="1790404">
                  <a:extLst>
                    <a:ext uri="{9D8B030D-6E8A-4147-A177-3AD203B41FA5}">
                      <a16:colId xmlns:a16="http://schemas.microsoft.com/office/drawing/2014/main" val="570547091"/>
                    </a:ext>
                  </a:extLst>
                </a:gridCol>
                <a:gridCol w="992506">
                  <a:extLst>
                    <a:ext uri="{9D8B030D-6E8A-4147-A177-3AD203B41FA5}">
                      <a16:colId xmlns:a16="http://schemas.microsoft.com/office/drawing/2014/main" val="492648924"/>
                    </a:ext>
                  </a:extLst>
                </a:gridCol>
                <a:gridCol w="710323">
                  <a:extLst>
                    <a:ext uri="{9D8B030D-6E8A-4147-A177-3AD203B41FA5}">
                      <a16:colId xmlns:a16="http://schemas.microsoft.com/office/drawing/2014/main" val="1341083187"/>
                    </a:ext>
                  </a:extLst>
                </a:gridCol>
                <a:gridCol w="1109272">
                  <a:extLst>
                    <a:ext uri="{9D8B030D-6E8A-4147-A177-3AD203B41FA5}">
                      <a16:colId xmlns:a16="http://schemas.microsoft.com/office/drawing/2014/main" val="3216687111"/>
                    </a:ext>
                  </a:extLst>
                </a:gridCol>
                <a:gridCol w="953584">
                  <a:extLst>
                    <a:ext uri="{9D8B030D-6E8A-4147-A177-3AD203B41FA5}">
                      <a16:colId xmlns:a16="http://schemas.microsoft.com/office/drawing/2014/main" val="2197759032"/>
                    </a:ext>
                  </a:extLst>
                </a:gridCol>
                <a:gridCol w="1157919">
                  <a:extLst>
                    <a:ext uri="{9D8B030D-6E8A-4147-A177-3AD203B41FA5}">
                      <a16:colId xmlns:a16="http://schemas.microsoft.com/office/drawing/2014/main" val="2895253919"/>
                    </a:ext>
                  </a:extLst>
                </a:gridCol>
              </a:tblGrid>
              <a:tr h="609600">
                <a:tc>
                  <a:txBody>
                    <a:bodyPr/>
                    <a:lstStyle/>
                    <a:p>
                      <a:pPr algn="l" fontAlgn="ctr"/>
                      <a:r>
                        <a:rPr lang="en-US" sz="1400" dirty="0">
                          <a:effectLst/>
                        </a:rPr>
                        <a:t>Date</a:t>
                      </a:r>
                    </a:p>
                  </a:txBody>
                  <a:tcPr marL="50800" marR="50800" marT="25400" marB="25400" anchor="ctr"/>
                </a:tc>
                <a:tc>
                  <a:txBody>
                    <a:bodyPr/>
                    <a:lstStyle/>
                    <a:p>
                      <a:pPr algn="l" fontAlgn="ctr"/>
                      <a:r>
                        <a:rPr lang="en-US" sz="1400" dirty="0">
                          <a:effectLst/>
                        </a:rPr>
                        <a:t>Time (UTC)</a:t>
                      </a:r>
                    </a:p>
                  </a:txBody>
                  <a:tcPr marL="50800" marR="50800" marT="25400" marB="25400" anchor="ctr"/>
                </a:tc>
                <a:tc>
                  <a:txBody>
                    <a:bodyPr/>
                    <a:lstStyle/>
                    <a:p>
                      <a:pPr algn="l" fontAlgn="ctr"/>
                      <a:r>
                        <a:rPr lang="en-US" sz="1400" dirty="0">
                          <a:effectLst/>
                        </a:rPr>
                        <a:t>Booster Version</a:t>
                      </a:r>
                    </a:p>
                  </a:txBody>
                  <a:tcPr marL="50800" marR="50800" marT="25400" marB="25400" anchor="ctr"/>
                </a:tc>
                <a:tc>
                  <a:txBody>
                    <a:bodyPr/>
                    <a:lstStyle/>
                    <a:p>
                      <a:pPr algn="l" fontAlgn="ctr"/>
                      <a:r>
                        <a:rPr lang="en-US" sz="1400" dirty="0">
                          <a:effectLst/>
                        </a:rPr>
                        <a:t>Launch Site</a:t>
                      </a:r>
                    </a:p>
                  </a:txBody>
                  <a:tcPr marL="50800" marR="50800" marT="25400" marB="25400" anchor="ctr"/>
                </a:tc>
                <a:tc>
                  <a:txBody>
                    <a:bodyPr/>
                    <a:lstStyle/>
                    <a:p>
                      <a:pPr algn="l" fontAlgn="ctr"/>
                      <a:r>
                        <a:rPr lang="en-US" sz="1400" dirty="0">
                          <a:effectLst/>
                        </a:rPr>
                        <a:t>Payload</a:t>
                      </a:r>
                    </a:p>
                  </a:txBody>
                  <a:tcPr marL="50800" marR="50800" marT="25400" marB="25400" anchor="ctr"/>
                </a:tc>
                <a:tc>
                  <a:txBody>
                    <a:bodyPr/>
                    <a:lstStyle/>
                    <a:p>
                      <a:pPr algn="l" fontAlgn="ctr"/>
                      <a:r>
                        <a:rPr lang="en-US" sz="1400" dirty="0">
                          <a:effectLst/>
                        </a:rPr>
                        <a:t>PAYLOAD MASS (KG)</a:t>
                      </a:r>
                    </a:p>
                  </a:txBody>
                  <a:tcPr marL="50800" marR="50800" marT="25400" marB="25400" anchor="ctr"/>
                </a:tc>
                <a:tc>
                  <a:txBody>
                    <a:bodyPr/>
                    <a:lstStyle/>
                    <a:p>
                      <a:pPr algn="l" fontAlgn="ctr"/>
                      <a:r>
                        <a:rPr lang="en-US" sz="1400">
                          <a:effectLst/>
                        </a:rPr>
                        <a:t>Orbit</a:t>
                      </a:r>
                    </a:p>
                  </a:txBody>
                  <a:tcPr marL="50800" marR="50800" marT="25400" marB="25400" anchor="ctr"/>
                </a:tc>
                <a:tc>
                  <a:txBody>
                    <a:bodyPr/>
                    <a:lstStyle/>
                    <a:p>
                      <a:pPr algn="l" fontAlgn="ctr"/>
                      <a:r>
                        <a:rPr lang="en-US" sz="1400">
                          <a:effectLst/>
                        </a:rPr>
                        <a:t>Customer</a:t>
                      </a:r>
                    </a:p>
                  </a:txBody>
                  <a:tcPr marL="50800" marR="50800" marT="25400" marB="25400" anchor="ctr"/>
                </a:tc>
                <a:tc>
                  <a:txBody>
                    <a:bodyPr/>
                    <a:lstStyle/>
                    <a:p>
                      <a:pPr algn="l" fontAlgn="ctr"/>
                      <a:r>
                        <a:rPr lang="en-US" sz="1400" dirty="0">
                          <a:effectLst/>
                        </a:rPr>
                        <a:t>Mission Outcome</a:t>
                      </a:r>
                    </a:p>
                  </a:txBody>
                  <a:tcPr marL="50800" marR="50800" marT="25400" marB="25400" anchor="ctr"/>
                </a:tc>
                <a:tc>
                  <a:txBody>
                    <a:bodyPr/>
                    <a:lstStyle/>
                    <a:p>
                      <a:pPr algn="l" fontAlgn="ctr"/>
                      <a:r>
                        <a:rPr lang="en-US" sz="1400" dirty="0">
                          <a:effectLst/>
                        </a:rPr>
                        <a:t>Landing Outcome</a:t>
                      </a:r>
                    </a:p>
                  </a:txBody>
                  <a:tcPr marL="50800" marR="50800" marT="25400" marB="25400" anchor="ctr"/>
                </a:tc>
                <a:extLst>
                  <a:ext uri="{0D108BD9-81ED-4DB2-BD59-A6C34878D82A}">
                    <a16:rowId xmlns:a16="http://schemas.microsoft.com/office/drawing/2014/main" val="3432813944"/>
                  </a:ext>
                </a:extLst>
              </a:tr>
              <a:tr h="558800">
                <a:tc>
                  <a:txBody>
                    <a:bodyPr/>
                    <a:lstStyle/>
                    <a:p>
                      <a:pPr algn="l"/>
                      <a:r>
                        <a:rPr lang="en-NG" sz="1400">
                          <a:effectLst/>
                        </a:rPr>
                        <a:t>2010-06-04</a:t>
                      </a:r>
                    </a:p>
                  </a:txBody>
                  <a:tcPr marL="50800" marR="50800" marT="25400" marB="25400" anchor="ctr"/>
                </a:tc>
                <a:tc>
                  <a:txBody>
                    <a:bodyPr/>
                    <a:lstStyle/>
                    <a:p>
                      <a:pPr algn="l"/>
                      <a:r>
                        <a:rPr lang="en-NG" sz="1400" dirty="0">
                          <a:effectLst/>
                        </a:rPr>
                        <a:t>18:45:00</a:t>
                      </a:r>
                    </a:p>
                  </a:txBody>
                  <a:tcPr marL="50800" marR="50800" marT="25400" marB="25400" anchor="ctr"/>
                </a:tc>
                <a:tc>
                  <a:txBody>
                    <a:bodyPr/>
                    <a:lstStyle/>
                    <a:p>
                      <a:pPr algn="l"/>
                      <a:r>
                        <a:rPr lang="en-US" sz="1400" dirty="0">
                          <a:effectLst/>
                        </a:rPr>
                        <a:t>F9 v1.0 B0003</a:t>
                      </a:r>
                    </a:p>
                  </a:txBody>
                  <a:tcPr marL="50800" marR="50800" marT="25400" marB="25400" anchor="ctr"/>
                </a:tc>
                <a:tc>
                  <a:txBody>
                    <a:bodyPr/>
                    <a:lstStyle/>
                    <a:p>
                      <a:pPr algn="l"/>
                      <a:r>
                        <a:rPr lang="en-US" sz="1400" dirty="0">
                          <a:effectLst/>
                        </a:rPr>
                        <a:t>CCAFS LC-40</a:t>
                      </a:r>
                    </a:p>
                  </a:txBody>
                  <a:tcPr marL="50800" marR="50800" marT="25400" marB="25400" anchor="ctr"/>
                </a:tc>
                <a:tc>
                  <a:txBody>
                    <a:bodyPr/>
                    <a:lstStyle/>
                    <a:p>
                      <a:pPr algn="l"/>
                      <a:r>
                        <a:rPr lang="en-US" sz="1400" dirty="0">
                          <a:effectLst/>
                        </a:rPr>
                        <a:t>Dragon Spacecraft Qualification Unit</a:t>
                      </a:r>
                    </a:p>
                  </a:txBody>
                  <a:tcPr marL="50800" marR="50800" marT="25400" marB="25400" anchor="ctr"/>
                </a:tc>
                <a:tc>
                  <a:txBody>
                    <a:bodyPr/>
                    <a:lstStyle/>
                    <a:p>
                      <a:pPr algn="l"/>
                      <a:r>
                        <a:rPr lang="en-NG" sz="1400" dirty="0">
                          <a:effectLst/>
                        </a:rPr>
                        <a:t>0</a:t>
                      </a:r>
                    </a:p>
                  </a:txBody>
                  <a:tcPr marL="50800" marR="50800" marT="25400" marB="25400" anchor="ctr"/>
                </a:tc>
                <a:tc>
                  <a:txBody>
                    <a:bodyPr/>
                    <a:lstStyle/>
                    <a:p>
                      <a:pPr algn="l"/>
                      <a:r>
                        <a:rPr lang="en-US" sz="1400">
                          <a:effectLst/>
                        </a:rPr>
                        <a:t>LEO</a:t>
                      </a:r>
                    </a:p>
                  </a:txBody>
                  <a:tcPr marL="50800" marR="50800" marT="25400" marB="25400" anchor="ctr"/>
                </a:tc>
                <a:tc>
                  <a:txBody>
                    <a:bodyPr/>
                    <a:lstStyle/>
                    <a:p>
                      <a:pPr algn="l"/>
                      <a:r>
                        <a:rPr lang="en-US" sz="1400">
                          <a:effectLst/>
                        </a:rPr>
                        <a:t>SpaceX</a:t>
                      </a:r>
                    </a:p>
                  </a:txBody>
                  <a:tcPr marL="50800" marR="50800" marT="25400" marB="25400" anchor="ctr"/>
                </a:tc>
                <a:tc>
                  <a:txBody>
                    <a:bodyPr/>
                    <a:lstStyle/>
                    <a:p>
                      <a:pPr algn="l"/>
                      <a:r>
                        <a:rPr lang="en-US" sz="1400">
                          <a:effectLst/>
                        </a:rPr>
                        <a:t>Success</a:t>
                      </a:r>
                    </a:p>
                  </a:txBody>
                  <a:tcPr marL="50800" marR="50800" marT="25400" marB="25400" anchor="ctr"/>
                </a:tc>
                <a:tc>
                  <a:txBody>
                    <a:bodyPr/>
                    <a:lstStyle/>
                    <a:p>
                      <a:pPr algn="l"/>
                      <a:r>
                        <a:rPr lang="en-US" sz="1400">
                          <a:effectLst/>
                        </a:rPr>
                        <a:t>Failure (parachute)</a:t>
                      </a:r>
                    </a:p>
                  </a:txBody>
                  <a:tcPr marL="50800" marR="50800" marT="25400" marB="25400" anchor="ctr"/>
                </a:tc>
                <a:extLst>
                  <a:ext uri="{0D108BD9-81ED-4DB2-BD59-A6C34878D82A}">
                    <a16:rowId xmlns:a16="http://schemas.microsoft.com/office/drawing/2014/main" val="2270328316"/>
                  </a:ext>
                </a:extLst>
              </a:tr>
              <a:tr h="548640">
                <a:tc>
                  <a:txBody>
                    <a:bodyPr/>
                    <a:lstStyle/>
                    <a:p>
                      <a:pPr algn="l"/>
                      <a:r>
                        <a:rPr lang="en-NG" sz="1400">
                          <a:effectLst/>
                        </a:rPr>
                        <a:t>2010-12-08</a:t>
                      </a:r>
                    </a:p>
                  </a:txBody>
                  <a:tcPr marL="50800" marR="50800" marT="25400" marB="25400" anchor="ctr"/>
                </a:tc>
                <a:tc>
                  <a:txBody>
                    <a:bodyPr/>
                    <a:lstStyle/>
                    <a:p>
                      <a:pPr algn="l"/>
                      <a:r>
                        <a:rPr lang="en-NG" sz="1400">
                          <a:effectLst/>
                        </a:rPr>
                        <a:t>15:43:00</a:t>
                      </a:r>
                    </a:p>
                  </a:txBody>
                  <a:tcPr marL="50800" marR="50800" marT="25400" marB="25400" anchor="ctr"/>
                </a:tc>
                <a:tc>
                  <a:txBody>
                    <a:bodyPr/>
                    <a:lstStyle/>
                    <a:p>
                      <a:pPr algn="l"/>
                      <a:r>
                        <a:rPr lang="en-US" sz="1400" dirty="0">
                          <a:effectLst/>
                        </a:rPr>
                        <a:t>F9 v1.0 B0004</a:t>
                      </a:r>
                    </a:p>
                  </a:txBody>
                  <a:tcPr marL="50800" marR="50800" marT="25400" marB="25400" anchor="ctr"/>
                </a:tc>
                <a:tc>
                  <a:txBody>
                    <a:bodyPr/>
                    <a:lstStyle/>
                    <a:p>
                      <a:pPr algn="l"/>
                      <a:r>
                        <a:rPr lang="en-US" sz="1400" dirty="0">
                          <a:effectLst/>
                        </a:rPr>
                        <a:t>CCAFS LC-40</a:t>
                      </a:r>
                    </a:p>
                  </a:txBody>
                  <a:tcPr marL="50800" marR="50800" marT="25400" marB="25400" anchor="ctr"/>
                </a:tc>
                <a:tc>
                  <a:txBody>
                    <a:bodyPr/>
                    <a:lstStyle/>
                    <a:p>
                      <a:pPr algn="l"/>
                      <a:r>
                        <a:rPr lang="en-US" sz="1400" dirty="0">
                          <a:effectLst/>
                        </a:rPr>
                        <a:t>Dragon demo flight C1, two CubeSats, barrel of </a:t>
                      </a:r>
                      <a:r>
                        <a:rPr lang="en-US" sz="1400" dirty="0" err="1">
                          <a:effectLst/>
                        </a:rPr>
                        <a:t>Brouere</a:t>
                      </a:r>
                      <a:r>
                        <a:rPr lang="en-US" sz="1400" dirty="0">
                          <a:effectLst/>
                        </a:rPr>
                        <a:t> cheese</a:t>
                      </a:r>
                    </a:p>
                  </a:txBody>
                  <a:tcPr marL="50800" marR="50800" marT="25400" marB="25400" anchor="ctr"/>
                </a:tc>
                <a:tc>
                  <a:txBody>
                    <a:bodyPr/>
                    <a:lstStyle/>
                    <a:p>
                      <a:pPr algn="l"/>
                      <a:r>
                        <a:rPr lang="en-NG" sz="1400">
                          <a:effectLst/>
                        </a:rPr>
                        <a:t>0</a:t>
                      </a:r>
                    </a:p>
                  </a:txBody>
                  <a:tcPr marL="50800" marR="50800" marT="25400" marB="25400" anchor="ctr"/>
                </a:tc>
                <a:tc>
                  <a:txBody>
                    <a:bodyPr/>
                    <a:lstStyle/>
                    <a:p>
                      <a:pPr algn="l"/>
                      <a:r>
                        <a:rPr lang="en-US" sz="1400" dirty="0">
                          <a:effectLst/>
                        </a:rPr>
                        <a:t>LEO (ISS)</a:t>
                      </a:r>
                    </a:p>
                  </a:txBody>
                  <a:tcPr marL="50800" marR="50800" marT="25400" marB="25400" anchor="ctr"/>
                </a:tc>
                <a:tc>
                  <a:txBody>
                    <a:bodyPr/>
                    <a:lstStyle/>
                    <a:p>
                      <a:pPr algn="l"/>
                      <a:r>
                        <a:rPr lang="en-US" sz="1400" dirty="0">
                          <a:effectLst/>
                        </a:rPr>
                        <a:t>NASA (COTS) NRO</a:t>
                      </a:r>
                    </a:p>
                  </a:txBody>
                  <a:tcPr marL="50800" marR="50800" marT="25400" marB="25400" anchor="ctr"/>
                </a:tc>
                <a:tc>
                  <a:txBody>
                    <a:bodyPr/>
                    <a:lstStyle/>
                    <a:p>
                      <a:pPr algn="l"/>
                      <a:r>
                        <a:rPr lang="en-US" sz="1400" dirty="0">
                          <a:effectLst/>
                        </a:rPr>
                        <a:t>Success</a:t>
                      </a:r>
                    </a:p>
                  </a:txBody>
                  <a:tcPr marL="50800" marR="50800" marT="25400" marB="25400" anchor="ctr"/>
                </a:tc>
                <a:tc>
                  <a:txBody>
                    <a:bodyPr/>
                    <a:lstStyle/>
                    <a:p>
                      <a:pPr algn="l"/>
                      <a:r>
                        <a:rPr lang="en-US" sz="1400" dirty="0">
                          <a:effectLst/>
                        </a:rPr>
                        <a:t>Failure (parachute)</a:t>
                      </a:r>
                    </a:p>
                  </a:txBody>
                  <a:tcPr marL="50800" marR="50800" marT="25400" marB="25400" anchor="ctr"/>
                </a:tc>
                <a:extLst>
                  <a:ext uri="{0D108BD9-81ED-4DB2-BD59-A6C34878D82A}">
                    <a16:rowId xmlns:a16="http://schemas.microsoft.com/office/drawing/2014/main" val="2124238119"/>
                  </a:ext>
                </a:extLst>
              </a:tr>
              <a:tr h="436880">
                <a:tc>
                  <a:txBody>
                    <a:bodyPr/>
                    <a:lstStyle/>
                    <a:p>
                      <a:pPr algn="l"/>
                      <a:r>
                        <a:rPr lang="en-NG" sz="1400">
                          <a:effectLst/>
                        </a:rPr>
                        <a:t>2012-05-22</a:t>
                      </a:r>
                    </a:p>
                  </a:txBody>
                  <a:tcPr marL="50800" marR="50800" marT="25400" marB="25400" anchor="ctr"/>
                </a:tc>
                <a:tc>
                  <a:txBody>
                    <a:bodyPr/>
                    <a:lstStyle/>
                    <a:p>
                      <a:pPr algn="l"/>
                      <a:r>
                        <a:rPr lang="en-NG" sz="1400">
                          <a:effectLst/>
                        </a:rPr>
                        <a:t>7:44:00</a:t>
                      </a:r>
                    </a:p>
                  </a:txBody>
                  <a:tcPr marL="50800" marR="50800" marT="25400" marB="25400" anchor="ctr"/>
                </a:tc>
                <a:tc>
                  <a:txBody>
                    <a:bodyPr/>
                    <a:lstStyle/>
                    <a:p>
                      <a:pPr algn="l"/>
                      <a:r>
                        <a:rPr lang="en-US" sz="1400">
                          <a:effectLst/>
                        </a:rPr>
                        <a:t>F9 v1.0 B0005</a:t>
                      </a:r>
                    </a:p>
                  </a:txBody>
                  <a:tcPr marL="50800" marR="50800" marT="25400" marB="25400" anchor="ctr"/>
                </a:tc>
                <a:tc>
                  <a:txBody>
                    <a:bodyPr/>
                    <a:lstStyle/>
                    <a:p>
                      <a:pPr algn="l"/>
                      <a:r>
                        <a:rPr lang="en-US" sz="1400" dirty="0">
                          <a:effectLst/>
                        </a:rPr>
                        <a:t>CCAFS LC-40</a:t>
                      </a:r>
                    </a:p>
                  </a:txBody>
                  <a:tcPr marL="50800" marR="50800" marT="25400" marB="25400" anchor="ctr"/>
                </a:tc>
                <a:tc>
                  <a:txBody>
                    <a:bodyPr/>
                    <a:lstStyle/>
                    <a:p>
                      <a:pPr algn="l"/>
                      <a:r>
                        <a:rPr lang="en-US" sz="1400" dirty="0">
                          <a:effectLst/>
                        </a:rPr>
                        <a:t>Dragon demo flight C2</a:t>
                      </a:r>
                    </a:p>
                  </a:txBody>
                  <a:tcPr marL="50800" marR="50800" marT="25400" marB="25400" anchor="ctr"/>
                </a:tc>
                <a:tc>
                  <a:txBody>
                    <a:bodyPr/>
                    <a:lstStyle/>
                    <a:p>
                      <a:pPr algn="l"/>
                      <a:r>
                        <a:rPr lang="en-NG" sz="1400" dirty="0">
                          <a:effectLst/>
                        </a:rPr>
                        <a:t>525</a:t>
                      </a:r>
                    </a:p>
                  </a:txBody>
                  <a:tcPr marL="50800" marR="50800" marT="25400" marB="25400" anchor="ctr"/>
                </a:tc>
                <a:tc>
                  <a:txBody>
                    <a:bodyPr/>
                    <a:lstStyle/>
                    <a:p>
                      <a:pPr algn="l"/>
                      <a:r>
                        <a:rPr lang="en-US" sz="1400" dirty="0">
                          <a:effectLst/>
                        </a:rPr>
                        <a:t>LEO (ISS)</a:t>
                      </a:r>
                    </a:p>
                  </a:txBody>
                  <a:tcPr marL="50800" marR="50800" marT="25400" marB="25400" anchor="ctr"/>
                </a:tc>
                <a:tc>
                  <a:txBody>
                    <a:bodyPr/>
                    <a:lstStyle/>
                    <a:p>
                      <a:pPr algn="l"/>
                      <a:r>
                        <a:rPr lang="en-US" sz="1400">
                          <a:effectLst/>
                        </a:rPr>
                        <a:t>NASA (COTS)</a:t>
                      </a:r>
                    </a:p>
                  </a:txBody>
                  <a:tcPr marL="50800" marR="50800" marT="25400" marB="25400" anchor="ctr"/>
                </a:tc>
                <a:tc>
                  <a:txBody>
                    <a:bodyPr/>
                    <a:lstStyle/>
                    <a:p>
                      <a:pPr algn="l"/>
                      <a:r>
                        <a:rPr lang="en-US" sz="1400">
                          <a:effectLst/>
                        </a:rPr>
                        <a:t>Success</a:t>
                      </a:r>
                    </a:p>
                  </a:txBody>
                  <a:tcPr marL="50800" marR="50800" marT="25400" marB="25400" anchor="ctr"/>
                </a:tc>
                <a:tc>
                  <a:txBody>
                    <a:bodyPr/>
                    <a:lstStyle/>
                    <a:p>
                      <a:pPr algn="l"/>
                      <a:r>
                        <a:rPr lang="en-US" sz="1400" dirty="0">
                          <a:effectLst/>
                        </a:rPr>
                        <a:t>No attempt</a:t>
                      </a:r>
                    </a:p>
                  </a:txBody>
                  <a:tcPr marL="50800" marR="50800" marT="25400" marB="25400" anchor="ctr"/>
                </a:tc>
                <a:extLst>
                  <a:ext uri="{0D108BD9-81ED-4DB2-BD59-A6C34878D82A}">
                    <a16:rowId xmlns:a16="http://schemas.microsoft.com/office/drawing/2014/main" val="469178986"/>
                  </a:ext>
                </a:extLst>
              </a:tr>
              <a:tr h="528320">
                <a:tc>
                  <a:txBody>
                    <a:bodyPr/>
                    <a:lstStyle/>
                    <a:p>
                      <a:pPr algn="l"/>
                      <a:r>
                        <a:rPr lang="en-NG" sz="1400">
                          <a:effectLst/>
                        </a:rPr>
                        <a:t>2012-10-08</a:t>
                      </a:r>
                    </a:p>
                  </a:txBody>
                  <a:tcPr marL="50800" marR="50800" marT="25400" marB="25400" anchor="ctr"/>
                </a:tc>
                <a:tc>
                  <a:txBody>
                    <a:bodyPr/>
                    <a:lstStyle/>
                    <a:p>
                      <a:pPr algn="l"/>
                      <a:r>
                        <a:rPr lang="en-NG" sz="1400">
                          <a:effectLst/>
                        </a:rPr>
                        <a:t>0:35:00</a:t>
                      </a:r>
                    </a:p>
                  </a:txBody>
                  <a:tcPr marL="50800" marR="50800" marT="25400" marB="25400" anchor="ctr"/>
                </a:tc>
                <a:tc>
                  <a:txBody>
                    <a:bodyPr/>
                    <a:lstStyle/>
                    <a:p>
                      <a:pPr algn="l"/>
                      <a:r>
                        <a:rPr lang="en-US" sz="1400">
                          <a:effectLst/>
                        </a:rPr>
                        <a:t>F9 v1.0 B0006</a:t>
                      </a:r>
                    </a:p>
                  </a:txBody>
                  <a:tcPr marL="50800" marR="50800" marT="25400" marB="25400" anchor="ctr"/>
                </a:tc>
                <a:tc>
                  <a:txBody>
                    <a:bodyPr/>
                    <a:lstStyle/>
                    <a:p>
                      <a:pPr algn="l"/>
                      <a:r>
                        <a:rPr lang="en-US" sz="1400">
                          <a:effectLst/>
                        </a:rPr>
                        <a:t>CCAFS LC-40</a:t>
                      </a:r>
                    </a:p>
                  </a:txBody>
                  <a:tcPr marL="50800" marR="50800" marT="25400" marB="25400" anchor="ctr"/>
                </a:tc>
                <a:tc>
                  <a:txBody>
                    <a:bodyPr/>
                    <a:lstStyle/>
                    <a:p>
                      <a:pPr algn="l"/>
                      <a:r>
                        <a:rPr lang="en-US" sz="1400">
                          <a:effectLst/>
                        </a:rPr>
                        <a:t>SpaceX CRS-1</a:t>
                      </a:r>
                    </a:p>
                  </a:txBody>
                  <a:tcPr marL="50800" marR="50800" marT="25400" marB="25400" anchor="ctr"/>
                </a:tc>
                <a:tc>
                  <a:txBody>
                    <a:bodyPr/>
                    <a:lstStyle/>
                    <a:p>
                      <a:pPr algn="l"/>
                      <a:r>
                        <a:rPr lang="en-NG" sz="1400">
                          <a:effectLst/>
                        </a:rPr>
                        <a:t>500</a:t>
                      </a:r>
                    </a:p>
                  </a:txBody>
                  <a:tcPr marL="50800" marR="50800" marT="25400" marB="25400" anchor="ctr"/>
                </a:tc>
                <a:tc>
                  <a:txBody>
                    <a:bodyPr/>
                    <a:lstStyle/>
                    <a:p>
                      <a:pPr algn="l"/>
                      <a:r>
                        <a:rPr lang="en-US" sz="1400" dirty="0">
                          <a:effectLst/>
                        </a:rPr>
                        <a:t>LEO (ISS)</a:t>
                      </a:r>
                    </a:p>
                  </a:txBody>
                  <a:tcPr marL="50800" marR="50800" marT="25400" marB="25400" anchor="ctr"/>
                </a:tc>
                <a:tc>
                  <a:txBody>
                    <a:bodyPr/>
                    <a:lstStyle/>
                    <a:p>
                      <a:pPr algn="l"/>
                      <a:r>
                        <a:rPr lang="en-US" sz="1400" dirty="0">
                          <a:effectLst/>
                        </a:rPr>
                        <a:t>NASA (CRS)</a:t>
                      </a:r>
                    </a:p>
                  </a:txBody>
                  <a:tcPr marL="50800" marR="50800" marT="25400" marB="25400" anchor="ctr"/>
                </a:tc>
                <a:tc>
                  <a:txBody>
                    <a:bodyPr/>
                    <a:lstStyle/>
                    <a:p>
                      <a:pPr algn="l"/>
                      <a:r>
                        <a:rPr lang="en-US" sz="1400">
                          <a:effectLst/>
                        </a:rPr>
                        <a:t>Success</a:t>
                      </a:r>
                    </a:p>
                  </a:txBody>
                  <a:tcPr marL="50800" marR="50800" marT="25400" marB="25400" anchor="ctr"/>
                </a:tc>
                <a:tc>
                  <a:txBody>
                    <a:bodyPr/>
                    <a:lstStyle/>
                    <a:p>
                      <a:pPr algn="l"/>
                      <a:r>
                        <a:rPr lang="en-US" sz="1400" dirty="0">
                          <a:effectLst/>
                        </a:rPr>
                        <a:t>No attempt</a:t>
                      </a:r>
                    </a:p>
                  </a:txBody>
                  <a:tcPr marL="50800" marR="50800" marT="25400" marB="25400" anchor="ctr"/>
                </a:tc>
                <a:extLst>
                  <a:ext uri="{0D108BD9-81ED-4DB2-BD59-A6C34878D82A}">
                    <a16:rowId xmlns:a16="http://schemas.microsoft.com/office/drawing/2014/main" val="2551890440"/>
                  </a:ext>
                </a:extLst>
              </a:tr>
              <a:tr h="871301">
                <a:tc>
                  <a:txBody>
                    <a:bodyPr/>
                    <a:lstStyle/>
                    <a:p>
                      <a:pPr algn="l"/>
                      <a:r>
                        <a:rPr lang="en-NG" sz="1400">
                          <a:effectLst/>
                        </a:rPr>
                        <a:t>2013-03-01</a:t>
                      </a:r>
                    </a:p>
                  </a:txBody>
                  <a:tcPr marL="50800" marR="50800" marT="25400" marB="25400" anchor="ctr"/>
                </a:tc>
                <a:tc>
                  <a:txBody>
                    <a:bodyPr/>
                    <a:lstStyle/>
                    <a:p>
                      <a:pPr algn="l"/>
                      <a:r>
                        <a:rPr lang="en-NG" sz="1400">
                          <a:effectLst/>
                        </a:rPr>
                        <a:t>15:10:00</a:t>
                      </a:r>
                    </a:p>
                  </a:txBody>
                  <a:tcPr marL="50800" marR="50800" marT="25400" marB="25400" anchor="ctr"/>
                </a:tc>
                <a:tc>
                  <a:txBody>
                    <a:bodyPr/>
                    <a:lstStyle/>
                    <a:p>
                      <a:pPr algn="l"/>
                      <a:r>
                        <a:rPr lang="en-US" sz="1400">
                          <a:effectLst/>
                        </a:rPr>
                        <a:t>F9 v1.0 B0007</a:t>
                      </a:r>
                    </a:p>
                  </a:txBody>
                  <a:tcPr marL="50800" marR="50800" marT="25400" marB="25400" anchor="ctr"/>
                </a:tc>
                <a:tc>
                  <a:txBody>
                    <a:bodyPr/>
                    <a:lstStyle/>
                    <a:p>
                      <a:pPr algn="l"/>
                      <a:r>
                        <a:rPr lang="en-US" sz="1400">
                          <a:effectLst/>
                        </a:rPr>
                        <a:t>CCAFS LC-40</a:t>
                      </a:r>
                    </a:p>
                  </a:txBody>
                  <a:tcPr marL="50800" marR="50800" marT="25400" marB="25400" anchor="ctr"/>
                </a:tc>
                <a:tc>
                  <a:txBody>
                    <a:bodyPr/>
                    <a:lstStyle/>
                    <a:p>
                      <a:pPr algn="l"/>
                      <a:r>
                        <a:rPr lang="en-US" sz="1400">
                          <a:effectLst/>
                        </a:rPr>
                        <a:t>SpaceX CRS-2</a:t>
                      </a:r>
                    </a:p>
                  </a:txBody>
                  <a:tcPr marL="50800" marR="50800" marT="25400" marB="25400" anchor="ctr"/>
                </a:tc>
                <a:tc>
                  <a:txBody>
                    <a:bodyPr/>
                    <a:lstStyle/>
                    <a:p>
                      <a:pPr algn="l"/>
                      <a:r>
                        <a:rPr lang="en-NG" sz="1400">
                          <a:effectLst/>
                        </a:rPr>
                        <a:t>677</a:t>
                      </a:r>
                    </a:p>
                  </a:txBody>
                  <a:tcPr marL="50800" marR="50800" marT="25400" marB="25400" anchor="ctr"/>
                </a:tc>
                <a:tc>
                  <a:txBody>
                    <a:bodyPr/>
                    <a:lstStyle/>
                    <a:p>
                      <a:pPr algn="l"/>
                      <a:r>
                        <a:rPr lang="en-US" sz="1400">
                          <a:effectLst/>
                        </a:rPr>
                        <a:t>LEO (ISS)</a:t>
                      </a:r>
                    </a:p>
                  </a:txBody>
                  <a:tcPr marL="50800" marR="50800" marT="25400" marB="25400" anchor="ctr"/>
                </a:tc>
                <a:tc>
                  <a:txBody>
                    <a:bodyPr/>
                    <a:lstStyle/>
                    <a:p>
                      <a:pPr algn="l"/>
                      <a:r>
                        <a:rPr lang="en-US" sz="1400" dirty="0">
                          <a:effectLst/>
                        </a:rPr>
                        <a:t>NASA (CRS)</a:t>
                      </a:r>
                    </a:p>
                  </a:txBody>
                  <a:tcPr marL="50800" marR="50800" marT="25400" marB="25400" anchor="ctr"/>
                </a:tc>
                <a:tc>
                  <a:txBody>
                    <a:bodyPr/>
                    <a:lstStyle/>
                    <a:p>
                      <a:pPr algn="l"/>
                      <a:r>
                        <a:rPr lang="en-US" sz="1400" dirty="0">
                          <a:effectLst/>
                        </a:rPr>
                        <a:t>Success</a:t>
                      </a:r>
                    </a:p>
                  </a:txBody>
                  <a:tcPr marL="50800" marR="50800" marT="25400" marB="25400" anchor="ctr"/>
                </a:tc>
                <a:tc>
                  <a:txBody>
                    <a:bodyPr/>
                    <a:lstStyle/>
                    <a:p>
                      <a:pPr algn="l"/>
                      <a:r>
                        <a:rPr lang="en-US" sz="1400" dirty="0">
                          <a:effectLst/>
                        </a:rPr>
                        <a:t>No attempt</a:t>
                      </a:r>
                    </a:p>
                  </a:txBody>
                  <a:tcPr marL="50800" marR="50800" marT="25400" marB="25400" anchor="ctr"/>
                </a:tc>
                <a:extLst>
                  <a:ext uri="{0D108BD9-81ED-4DB2-BD59-A6C34878D82A}">
                    <a16:rowId xmlns:a16="http://schemas.microsoft.com/office/drawing/2014/main" val="4044860088"/>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18959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mass carried by boosters from NASA is 45,596 kg. This figure represents the cumulative mass of all payloads that NASA has launched using boosters, which can include satellites, science experiments, and other cargo necessary for missions. The payload mass is a critical factor in launch planning as it affects the rocket's trajectory, fuel requirements, and overall mission success.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Table 1">
            <a:extLst>
              <a:ext uri="{FF2B5EF4-FFF2-40B4-BE49-F238E27FC236}">
                <a16:creationId xmlns:a16="http://schemas.microsoft.com/office/drawing/2014/main" id="{40DD9D4A-FF04-298F-B39D-27D02950CF24}"/>
              </a:ext>
            </a:extLst>
          </p:cNvPr>
          <p:cNvGraphicFramePr>
            <a:graphicFrameLocks noGrp="1"/>
          </p:cNvGraphicFramePr>
          <p:nvPr>
            <p:extLst>
              <p:ext uri="{D42A27DB-BD31-4B8C-83A1-F6EECF244321}">
                <p14:modId xmlns:p14="http://schemas.microsoft.com/office/powerpoint/2010/main" val="2624166871"/>
              </p:ext>
            </p:extLst>
          </p:nvPr>
        </p:nvGraphicFramePr>
        <p:xfrm>
          <a:off x="8714772" y="1986491"/>
          <a:ext cx="2082800" cy="741680"/>
        </p:xfrm>
        <a:graphic>
          <a:graphicData uri="http://schemas.openxmlformats.org/drawingml/2006/table">
            <a:tbl>
              <a:tblPr firstRow="1" bandRow="1">
                <a:tableStyleId>{5C22544A-7EE6-4342-B048-85BDC9FD1C3A}</a:tableStyleId>
              </a:tblPr>
              <a:tblGrid>
                <a:gridCol w="2082800">
                  <a:extLst>
                    <a:ext uri="{9D8B030D-6E8A-4147-A177-3AD203B41FA5}">
                      <a16:colId xmlns:a16="http://schemas.microsoft.com/office/drawing/2014/main" val="911655917"/>
                    </a:ext>
                  </a:extLst>
                </a:gridCol>
              </a:tblGrid>
              <a:tr h="370840">
                <a:tc>
                  <a:txBody>
                    <a:bodyPr/>
                    <a:lstStyle/>
                    <a:p>
                      <a:pPr algn="l" fontAlgn="ctr"/>
                      <a:r>
                        <a:rPr lang="en-US" dirty="0">
                          <a:effectLst/>
                        </a:rPr>
                        <a:t>Total Payload Mass</a:t>
                      </a:r>
                    </a:p>
                  </a:txBody>
                  <a:tcPr marL="50800" marR="50800" marT="25400" marB="25400" anchor="ctr"/>
                </a:tc>
                <a:extLst>
                  <a:ext uri="{0D108BD9-81ED-4DB2-BD59-A6C34878D82A}">
                    <a16:rowId xmlns:a16="http://schemas.microsoft.com/office/drawing/2014/main" val="2487846197"/>
                  </a:ext>
                </a:extLst>
              </a:tr>
              <a:tr h="370840">
                <a:tc>
                  <a:txBody>
                    <a:bodyPr/>
                    <a:lstStyle/>
                    <a:p>
                      <a:pPr algn="l"/>
                      <a:r>
                        <a:rPr lang="en-NG" dirty="0">
                          <a:effectLst/>
                        </a:rPr>
                        <a:t>45596</a:t>
                      </a:r>
                    </a:p>
                  </a:txBody>
                  <a:tcPr marL="50800" marR="50800" marT="25400" marB="25400" anchor="ctr"/>
                </a:tc>
                <a:extLst>
                  <a:ext uri="{0D108BD9-81ED-4DB2-BD59-A6C34878D82A}">
                    <a16:rowId xmlns:a16="http://schemas.microsoft.com/office/drawing/2014/main" val="3158328734"/>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35215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carried by the booster version F9 v1.1 is 2,928.4 kg. This average is calculated from all launches that used the F9 v1.1 booster variant, indicating the typical mass that this version has been capable of transporting to its designated orbit. The F9 v1.1 is one of the iterations of the Falcon 9 launch vehicle, and its payload capacity is an important measure of its performance and capability for various types of missions.</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a:extLst>
              <a:ext uri="{FF2B5EF4-FFF2-40B4-BE49-F238E27FC236}">
                <a16:creationId xmlns:a16="http://schemas.microsoft.com/office/drawing/2014/main" id="{30C49F17-8811-330C-77A6-CE12E2C065BF}"/>
              </a:ext>
            </a:extLst>
          </p:cNvPr>
          <p:cNvGraphicFramePr>
            <a:graphicFrameLocks noGrp="1"/>
          </p:cNvGraphicFramePr>
          <p:nvPr>
            <p:extLst>
              <p:ext uri="{D42A27DB-BD31-4B8C-83A1-F6EECF244321}">
                <p14:modId xmlns:p14="http://schemas.microsoft.com/office/powerpoint/2010/main" val="2705084441"/>
              </p:ext>
            </p:extLst>
          </p:nvPr>
        </p:nvGraphicFramePr>
        <p:xfrm>
          <a:off x="8414630" y="1997076"/>
          <a:ext cx="2499360" cy="741680"/>
        </p:xfrm>
        <a:graphic>
          <a:graphicData uri="http://schemas.openxmlformats.org/drawingml/2006/table">
            <a:tbl>
              <a:tblPr firstRow="1" bandRow="1">
                <a:tableStyleId>{5C22544A-7EE6-4342-B048-85BDC9FD1C3A}</a:tableStyleId>
              </a:tblPr>
              <a:tblGrid>
                <a:gridCol w="2499360">
                  <a:extLst>
                    <a:ext uri="{9D8B030D-6E8A-4147-A177-3AD203B41FA5}">
                      <a16:colId xmlns:a16="http://schemas.microsoft.com/office/drawing/2014/main" val="3147554030"/>
                    </a:ext>
                  </a:extLst>
                </a:gridCol>
              </a:tblGrid>
              <a:tr h="370840">
                <a:tc>
                  <a:txBody>
                    <a:bodyPr/>
                    <a:lstStyle/>
                    <a:p>
                      <a:pPr algn="l" fontAlgn="ctr"/>
                      <a:r>
                        <a:rPr lang="en-US" dirty="0">
                          <a:effectLst/>
                        </a:rPr>
                        <a:t>Average Payload Mass</a:t>
                      </a:r>
                    </a:p>
                  </a:txBody>
                  <a:tcPr marL="50800" marR="50800" marT="25400" marB="25400" anchor="ctr"/>
                </a:tc>
                <a:extLst>
                  <a:ext uri="{0D108BD9-81ED-4DB2-BD59-A6C34878D82A}">
                    <a16:rowId xmlns:a16="http://schemas.microsoft.com/office/drawing/2014/main" val="591832380"/>
                  </a:ext>
                </a:extLst>
              </a:tr>
              <a:tr h="370840">
                <a:tc>
                  <a:txBody>
                    <a:bodyPr/>
                    <a:lstStyle/>
                    <a:p>
                      <a:pPr algn="l"/>
                      <a:r>
                        <a:rPr lang="en-NG" dirty="0">
                          <a:effectLst/>
                        </a:rPr>
                        <a:t>2928.4</a:t>
                      </a:r>
                    </a:p>
                  </a:txBody>
                  <a:tcPr marL="50800" marR="50800" marT="25400" marB="25400" anchor="ctr"/>
                </a:tc>
                <a:extLst>
                  <a:ext uri="{0D108BD9-81ED-4DB2-BD59-A6C34878D82A}">
                    <a16:rowId xmlns:a16="http://schemas.microsoft.com/office/drawing/2014/main" val="2887999851"/>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22007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first successful landing outcome on a ground pad occurred on December 22, 2015. This milestone signifies a significant achievement for SpaceX, marking the first time the company managed to return a rocket's first stage to a ground-based landing site post-launch for potential reuse. </a:t>
            </a:r>
          </a:p>
          <a:p>
            <a:pPr>
              <a:lnSpc>
                <a:spcPct val="100000"/>
              </a:lnSpc>
              <a:spcBef>
                <a:spcPts val="1400"/>
              </a:spcBef>
            </a:pPr>
            <a:r>
              <a:rPr lang="en-US" sz="2200" dirty="0">
                <a:solidFill>
                  <a:schemeClr val="accent3">
                    <a:lumMod val="25000"/>
                  </a:schemeClr>
                </a:solidFill>
                <a:latin typeface="Abadi"/>
              </a:rPr>
              <a:t>This event is crucial in the history of space exploration as it demonstrates the feasibility of recycling rocket components, a strategy that can significantly reduce the cost of access to space.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Table 1">
            <a:extLst>
              <a:ext uri="{FF2B5EF4-FFF2-40B4-BE49-F238E27FC236}">
                <a16:creationId xmlns:a16="http://schemas.microsoft.com/office/drawing/2014/main" id="{9C7E0687-132E-D51F-FD81-AC20287FFD26}"/>
              </a:ext>
            </a:extLst>
          </p:cNvPr>
          <p:cNvGraphicFramePr>
            <a:graphicFrameLocks noGrp="1"/>
          </p:cNvGraphicFramePr>
          <p:nvPr>
            <p:extLst>
              <p:ext uri="{D42A27DB-BD31-4B8C-83A1-F6EECF244321}">
                <p14:modId xmlns:p14="http://schemas.microsoft.com/office/powerpoint/2010/main" val="2481370599"/>
              </p:ext>
            </p:extLst>
          </p:nvPr>
        </p:nvGraphicFramePr>
        <p:xfrm>
          <a:off x="7709291" y="2020146"/>
          <a:ext cx="3576320" cy="741680"/>
        </p:xfrm>
        <a:graphic>
          <a:graphicData uri="http://schemas.openxmlformats.org/drawingml/2006/table">
            <a:tbl>
              <a:tblPr firstRow="1" bandRow="1">
                <a:tableStyleId>{5C22544A-7EE6-4342-B048-85BDC9FD1C3A}</a:tableStyleId>
              </a:tblPr>
              <a:tblGrid>
                <a:gridCol w="3576320">
                  <a:extLst>
                    <a:ext uri="{9D8B030D-6E8A-4147-A177-3AD203B41FA5}">
                      <a16:colId xmlns:a16="http://schemas.microsoft.com/office/drawing/2014/main" val="2597033805"/>
                    </a:ext>
                  </a:extLst>
                </a:gridCol>
              </a:tblGrid>
              <a:tr h="370840">
                <a:tc>
                  <a:txBody>
                    <a:bodyPr/>
                    <a:lstStyle/>
                    <a:p>
                      <a:pPr algn="l" fontAlgn="ctr"/>
                      <a:r>
                        <a:rPr lang="en-US" dirty="0">
                          <a:effectLst/>
                        </a:rPr>
                        <a:t>First Successful Ground Pad Landing</a:t>
                      </a:r>
                    </a:p>
                  </a:txBody>
                  <a:tcPr marL="50800" marR="50800" marT="25400" marB="25400" anchor="ctr"/>
                </a:tc>
                <a:extLst>
                  <a:ext uri="{0D108BD9-81ED-4DB2-BD59-A6C34878D82A}">
                    <a16:rowId xmlns:a16="http://schemas.microsoft.com/office/drawing/2014/main" val="4292798716"/>
                  </a:ext>
                </a:extLst>
              </a:tr>
              <a:tr h="370840">
                <a:tc>
                  <a:txBody>
                    <a:bodyPr/>
                    <a:lstStyle/>
                    <a:p>
                      <a:pPr algn="l"/>
                      <a:r>
                        <a:rPr lang="en-NG" dirty="0">
                          <a:effectLst/>
                        </a:rPr>
                        <a:t>2015-12-22</a:t>
                      </a:r>
                    </a:p>
                  </a:txBody>
                  <a:tcPr marL="50800" marR="50800" marT="25400" marB="25400" anchor="ctr"/>
                </a:tc>
                <a:extLst>
                  <a:ext uri="{0D108BD9-81ED-4DB2-BD59-A6C34878D82A}">
                    <a16:rowId xmlns:a16="http://schemas.microsoft.com/office/drawing/2014/main" val="923507063"/>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6860149" cy="4351338"/>
          </a:xfrm>
          <a:prstGeom prst="rect">
            <a:avLst/>
          </a:prstGeom>
        </p:spPr>
        <p:txBody>
          <a:bodyPr lIns="91440" tIns="45720" rIns="91440" bIns="45720" anchor="t">
            <a:normAutofit fontScale="92500"/>
          </a:bodyPr>
          <a:lstStyle/>
          <a:p>
            <a:pPr>
              <a:lnSpc>
                <a:spcPct val="100000"/>
              </a:lnSpc>
              <a:spcBef>
                <a:spcPts val="1400"/>
              </a:spcBef>
            </a:pPr>
            <a:r>
              <a:rPr lang="en-US" sz="2200" dirty="0">
                <a:solidFill>
                  <a:schemeClr val="accent3">
                    <a:lumMod val="25000"/>
                  </a:schemeClr>
                </a:solidFill>
                <a:latin typeface="Abadi"/>
              </a:rPr>
              <a:t>The query results list the booster versions that have successfully landed on a drone ship and had a payload mass greater than 4000 kg but less than 6000 kg. </a:t>
            </a:r>
          </a:p>
          <a:p>
            <a:pPr>
              <a:lnSpc>
                <a:spcPct val="100000"/>
              </a:lnSpc>
              <a:spcBef>
                <a:spcPts val="1400"/>
              </a:spcBef>
            </a:pPr>
            <a:r>
              <a:rPr lang="en-US" sz="2200" dirty="0">
                <a:solidFill>
                  <a:schemeClr val="accent3">
                    <a:lumMod val="25000"/>
                  </a:schemeClr>
                </a:solidFill>
                <a:latin typeface="Abadi"/>
              </a:rPr>
              <a:t>These specific booster versions represent successful missions where SpaceX not only managed to deliver a medium-heavy payload to the designated orbit but also achieved a successful landing on a drone ship, showcasing their capability for booster reusability. </a:t>
            </a:r>
          </a:p>
          <a:p>
            <a:pPr>
              <a:lnSpc>
                <a:spcPct val="100000"/>
              </a:lnSpc>
              <a:spcBef>
                <a:spcPts val="1400"/>
              </a:spcBef>
            </a:pPr>
            <a:r>
              <a:rPr lang="en-US" sz="2200" dirty="0">
                <a:solidFill>
                  <a:schemeClr val="accent3">
                    <a:lumMod val="25000"/>
                  </a:schemeClr>
                </a:solidFill>
                <a:latin typeface="Abadi"/>
              </a:rPr>
              <a:t>This is a significant step in space missions as it demonstrates precision in both payload delivery and landing techniques, contributing to cost-effectiveness and sustainability in space exploration.</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07E1CD9E-4E16-404B-3A8C-0A360285A351}"/>
              </a:ext>
            </a:extLst>
          </p:cNvPr>
          <p:cNvGraphicFramePr>
            <a:graphicFrameLocks noGrp="1"/>
          </p:cNvGraphicFramePr>
          <p:nvPr>
            <p:extLst>
              <p:ext uri="{D42A27DB-BD31-4B8C-83A1-F6EECF244321}">
                <p14:modId xmlns:p14="http://schemas.microsoft.com/office/powerpoint/2010/main" val="1818569417"/>
              </p:ext>
            </p:extLst>
          </p:nvPr>
        </p:nvGraphicFramePr>
        <p:xfrm>
          <a:off x="8829040" y="1916852"/>
          <a:ext cx="1706880" cy="1854200"/>
        </p:xfrm>
        <a:graphic>
          <a:graphicData uri="http://schemas.openxmlformats.org/drawingml/2006/table">
            <a:tbl>
              <a:tblPr firstRow="1" bandRow="1">
                <a:tableStyleId>{5C22544A-7EE6-4342-B048-85BDC9FD1C3A}</a:tableStyleId>
              </a:tblPr>
              <a:tblGrid>
                <a:gridCol w="1706880">
                  <a:extLst>
                    <a:ext uri="{9D8B030D-6E8A-4147-A177-3AD203B41FA5}">
                      <a16:colId xmlns:a16="http://schemas.microsoft.com/office/drawing/2014/main" val="2623965522"/>
                    </a:ext>
                  </a:extLst>
                </a:gridCol>
              </a:tblGrid>
              <a:tr h="370840">
                <a:tc>
                  <a:txBody>
                    <a:bodyPr/>
                    <a:lstStyle/>
                    <a:p>
                      <a:pPr algn="l" fontAlgn="ctr"/>
                      <a:r>
                        <a:rPr lang="en-US" dirty="0">
                          <a:effectLst/>
                        </a:rPr>
                        <a:t>Booster Version</a:t>
                      </a:r>
                    </a:p>
                  </a:txBody>
                  <a:tcPr marL="50800" marR="50800" marT="25400" marB="25400" anchor="ctr"/>
                </a:tc>
                <a:extLst>
                  <a:ext uri="{0D108BD9-81ED-4DB2-BD59-A6C34878D82A}">
                    <a16:rowId xmlns:a16="http://schemas.microsoft.com/office/drawing/2014/main" val="779231445"/>
                  </a:ext>
                </a:extLst>
              </a:tr>
              <a:tr h="370840">
                <a:tc>
                  <a:txBody>
                    <a:bodyPr/>
                    <a:lstStyle/>
                    <a:p>
                      <a:pPr algn="l"/>
                      <a:r>
                        <a:rPr lang="en-US" dirty="0">
                          <a:effectLst/>
                        </a:rPr>
                        <a:t>F9 FT B1022</a:t>
                      </a:r>
                    </a:p>
                  </a:txBody>
                  <a:tcPr marL="50800" marR="50800" marT="25400" marB="25400" anchor="ctr"/>
                </a:tc>
                <a:extLst>
                  <a:ext uri="{0D108BD9-81ED-4DB2-BD59-A6C34878D82A}">
                    <a16:rowId xmlns:a16="http://schemas.microsoft.com/office/drawing/2014/main" val="1266019195"/>
                  </a:ext>
                </a:extLst>
              </a:tr>
              <a:tr h="370840">
                <a:tc>
                  <a:txBody>
                    <a:bodyPr/>
                    <a:lstStyle/>
                    <a:p>
                      <a:pPr algn="l"/>
                      <a:r>
                        <a:rPr lang="en-US" dirty="0">
                          <a:effectLst/>
                        </a:rPr>
                        <a:t>F9 FT B1026</a:t>
                      </a:r>
                    </a:p>
                  </a:txBody>
                  <a:tcPr marL="50800" marR="50800" marT="25400" marB="25400" anchor="ctr"/>
                </a:tc>
                <a:extLst>
                  <a:ext uri="{0D108BD9-81ED-4DB2-BD59-A6C34878D82A}">
                    <a16:rowId xmlns:a16="http://schemas.microsoft.com/office/drawing/2014/main" val="4254079219"/>
                  </a:ext>
                </a:extLst>
              </a:tr>
              <a:tr h="370840">
                <a:tc>
                  <a:txBody>
                    <a:bodyPr/>
                    <a:lstStyle/>
                    <a:p>
                      <a:pPr algn="l"/>
                      <a:r>
                        <a:rPr lang="en-US" dirty="0">
                          <a:effectLst/>
                        </a:rPr>
                        <a:t>F9 FT B1021.2</a:t>
                      </a:r>
                    </a:p>
                  </a:txBody>
                  <a:tcPr marL="50800" marR="50800" marT="25400" marB="25400" anchor="ctr"/>
                </a:tc>
                <a:extLst>
                  <a:ext uri="{0D108BD9-81ED-4DB2-BD59-A6C34878D82A}">
                    <a16:rowId xmlns:a16="http://schemas.microsoft.com/office/drawing/2014/main" val="2833525600"/>
                  </a:ext>
                </a:extLst>
              </a:tr>
              <a:tr h="370840">
                <a:tc>
                  <a:txBody>
                    <a:bodyPr/>
                    <a:lstStyle/>
                    <a:p>
                      <a:pPr algn="l"/>
                      <a:r>
                        <a:rPr lang="en-US" dirty="0">
                          <a:effectLst/>
                        </a:rPr>
                        <a:t>F9 FT B1031.2</a:t>
                      </a:r>
                    </a:p>
                  </a:txBody>
                  <a:tcPr marL="50800" marR="50800" marT="25400" marB="25400" anchor="ctr"/>
                </a:tc>
                <a:extLst>
                  <a:ext uri="{0D108BD9-81ED-4DB2-BD59-A6C34878D82A}">
                    <a16:rowId xmlns:a16="http://schemas.microsoft.com/office/drawing/2014/main" val="3289788932"/>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76307"/>
            <a:ext cx="5458070" cy="4360334"/>
          </a:xfrm>
          <a:prstGeom prst="rect">
            <a:avLst/>
          </a:prstGeom>
        </p:spPr>
        <p:txBody>
          <a:bodyPr>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query results show that there have been a total of 98 successful mission outcomes, 1 failure (in flight), and 2 additional successes with some caveats—one where the payload status was unclear, and another not further specified. </a:t>
            </a:r>
          </a:p>
          <a:p>
            <a:pPr>
              <a:lnSpc>
                <a:spcPct val="100000"/>
              </a:lnSpc>
              <a:spcBef>
                <a:spcPts val="1400"/>
              </a:spcBef>
            </a:pPr>
            <a:r>
              <a:rPr lang="en-US" sz="2200" dirty="0">
                <a:solidFill>
                  <a:schemeClr val="accent3">
                    <a:lumMod val="25000"/>
                  </a:schemeClr>
                </a:solidFill>
                <a:latin typeface="Abadi" panose="020B0604020104020204" pitchFamily="34" charset="0"/>
              </a:rPr>
              <a:t>This data indicates a high success rate for the missions, with the vast majority achieving their intended outcomes. </a:t>
            </a:r>
          </a:p>
          <a:p>
            <a:pPr>
              <a:lnSpc>
                <a:spcPct val="100000"/>
              </a:lnSpc>
              <a:spcBef>
                <a:spcPts val="1400"/>
              </a:spcBef>
            </a:pPr>
            <a:r>
              <a:rPr lang="en-US" sz="2200" dirty="0">
                <a:solidFill>
                  <a:schemeClr val="accent3">
                    <a:lumMod val="25000"/>
                  </a:schemeClr>
                </a:solidFill>
                <a:latin typeface="Abadi" panose="020B0604020104020204" pitchFamily="34" charset="0"/>
              </a:rPr>
              <a:t>The single recorded in-flight failure represents a rare exception to the overall trend of successful missions. </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is a testament to the effectiveness and reliability of the mission planning and execution. </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1287B0D8-08A6-0F11-3073-7A8F7F837FE6}"/>
              </a:ext>
            </a:extLst>
          </p:cNvPr>
          <p:cNvGraphicFramePr>
            <a:graphicFrameLocks noGrp="1"/>
          </p:cNvGraphicFramePr>
          <p:nvPr>
            <p:extLst>
              <p:ext uri="{D42A27DB-BD31-4B8C-83A1-F6EECF244321}">
                <p14:modId xmlns:p14="http://schemas.microsoft.com/office/powerpoint/2010/main" val="1205527997"/>
              </p:ext>
            </p:extLst>
          </p:nvPr>
        </p:nvGraphicFramePr>
        <p:xfrm>
          <a:off x="6616309" y="1776307"/>
          <a:ext cx="4805680" cy="1854200"/>
        </p:xfrm>
        <a:graphic>
          <a:graphicData uri="http://schemas.openxmlformats.org/drawingml/2006/table">
            <a:tbl>
              <a:tblPr firstRow="1" bandRow="1">
                <a:tableStyleId>{5C22544A-7EE6-4342-B048-85BDC9FD1C3A}</a:tableStyleId>
              </a:tblPr>
              <a:tblGrid>
                <a:gridCol w="3413760">
                  <a:extLst>
                    <a:ext uri="{9D8B030D-6E8A-4147-A177-3AD203B41FA5}">
                      <a16:colId xmlns:a16="http://schemas.microsoft.com/office/drawing/2014/main" val="2597502343"/>
                    </a:ext>
                  </a:extLst>
                </a:gridCol>
                <a:gridCol w="1391920">
                  <a:extLst>
                    <a:ext uri="{9D8B030D-6E8A-4147-A177-3AD203B41FA5}">
                      <a16:colId xmlns:a16="http://schemas.microsoft.com/office/drawing/2014/main" val="3565001517"/>
                    </a:ext>
                  </a:extLst>
                </a:gridCol>
              </a:tblGrid>
              <a:tr h="370840">
                <a:tc>
                  <a:txBody>
                    <a:bodyPr/>
                    <a:lstStyle/>
                    <a:p>
                      <a:pPr algn="l" fontAlgn="ctr"/>
                      <a:r>
                        <a:rPr lang="en-US" dirty="0">
                          <a:effectLst/>
                        </a:rPr>
                        <a:t>Mission Outcome</a:t>
                      </a:r>
                    </a:p>
                  </a:txBody>
                  <a:tcPr marL="50800" marR="50800" marT="25400" marB="25400" anchor="ctr"/>
                </a:tc>
                <a:tc>
                  <a:txBody>
                    <a:bodyPr/>
                    <a:lstStyle/>
                    <a:p>
                      <a:pPr algn="l" fontAlgn="ctr"/>
                      <a:r>
                        <a:rPr lang="en-US">
                          <a:effectLst/>
                        </a:rPr>
                        <a:t>Total</a:t>
                      </a:r>
                    </a:p>
                  </a:txBody>
                  <a:tcPr marL="50800" marR="50800" marT="25400" marB="25400" anchor="ctr"/>
                </a:tc>
                <a:extLst>
                  <a:ext uri="{0D108BD9-81ED-4DB2-BD59-A6C34878D82A}">
                    <a16:rowId xmlns:a16="http://schemas.microsoft.com/office/drawing/2014/main" val="1463417651"/>
                  </a:ext>
                </a:extLst>
              </a:tr>
              <a:tr h="370840">
                <a:tc>
                  <a:txBody>
                    <a:bodyPr/>
                    <a:lstStyle/>
                    <a:p>
                      <a:pPr algn="l"/>
                      <a:r>
                        <a:rPr lang="en-US" dirty="0">
                          <a:effectLst/>
                        </a:rPr>
                        <a:t>Failure (in flight)</a:t>
                      </a:r>
                    </a:p>
                  </a:txBody>
                  <a:tcPr marL="50800" marR="50800" marT="25400" marB="25400" anchor="ctr"/>
                </a:tc>
                <a:tc>
                  <a:txBody>
                    <a:bodyPr/>
                    <a:lstStyle/>
                    <a:p>
                      <a:pPr algn="l"/>
                      <a:r>
                        <a:rPr lang="en-NG">
                          <a:effectLst/>
                        </a:rPr>
                        <a:t>1</a:t>
                      </a:r>
                    </a:p>
                  </a:txBody>
                  <a:tcPr marL="50800" marR="50800" marT="25400" marB="25400" anchor="ctr"/>
                </a:tc>
                <a:extLst>
                  <a:ext uri="{0D108BD9-81ED-4DB2-BD59-A6C34878D82A}">
                    <a16:rowId xmlns:a16="http://schemas.microsoft.com/office/drawing/2014/main" val="61038"/>
                  </a:ext>
                </a:extLst>
              </a:tr>
              <a:tr h="370840">
                <a:tc>
                  <a:txBody>
                    <a:bodyPr/>
                    <a:lstStyle/>
                    <a:p>
                      <a:pPr algn="l"/>
                      <a:r>
                        <a:rPr lang="en-US">
                          <a:effectLst/>
                        </a:rPr>
                        <a:t>Success</a:t>
                      </a:r>
                    </a:p>
                  </a:txBody>
                  <a:tcPr marL="50800" marR="50800" marT="25400" marB="25400" anchor="ctr"/>
                </a:tc>
                <a:tc>
                  <a:txBody>
                    <a:bodyPr/>
                    <a:lstStyle/>
                    <a:p>
                      <a:pPr algn="l"/>
                      <a:r>
                        <a:rPr lang="en-NG" dirty="0">
                          <a:effectLst/>
                        </a:rPr>
                        <a:t>98</a:t>
                      </a:r>
                    </a:p>
                  </a:txBody>
                  <a:tcPr marL="50800" marR="50800" marT="25400" marB="25400" anchor="ctr"/>
                </a:tc>
                <a:extLst>
                  <a:ext uri="{0D108BD9-81ED-4DB2-BD59-A6C34878D82A}">
                    <a16:rowId xmlns:a16="http://schemas.microsoft.com/office/drawing/2014/main" val="2365418971"/>
                  </a:ext>
                </a:extLst>
              </a:tr>
              <a:tr h="370840">
                <a:tc>
                  <a:txBody>
                    <a:bodyPr/>
                    <a:lstStyle/>
                    <a:p>
                      <a:pPr algn="l"/>
                      <a:r>
                        <a:rPr lang="en-US">
                          <a:effectLst/>
                        </a:rPr>
                        <a:t>Success</a:t>
                      </a:r>
                    </a:p>
                  </a:txBody>
                  <a:tcPr marL="50800" marR="50800" marT="25400" marB="25400" anchor="ctr"/>
                </a:tc>
                <a:tc>
                  <a:txBody>
                    <a:bodyPr/>
                    <a:lstStyle/>
                    <a:p>
                      <a:pPr algn="l"/>
                      <a:r>
                        <a:rPr lang="en-NG" dirty="0">
                          <a:effectLst/>
                        </a:rPr>
                        <a:t>1</a:t>
                      </a:r>
                    </a:p>
                  </a:txBody>
                  <a:tcPr marL="50800" marR="50800" marT="25400" marB="25400" anchor="ctr"/>
                </a:tc>
                <a:extLst>
                  <a:ext uri="{0D108BD9-81ED-4DB2-BD59-A6C34878D82A}">
                    <a16:rowId xmlns:a16="http://schemas.microsoft.com/office/drawing/2014/main" val="3406154175"/>
                  </a:ext>
                </a:extLst>
              </a:tr>
              <a:tr h="370840">
                <a:tc>
                  <a:txBody>
                    <a:bodyPr/>
                    <a:lstStyle/>
                    <a:p>
                      <a:pPr algn="l"/>
                      <a:r>
                        <a:rPr lang="en-US">
                          <a:effectLst/>
                        </a:rPr>
                        <a:t>Success (payload status unclear)</a:t>
                      </a:r>
                    </a:p>
                  </a:txBody>
                  <a:tcPr marL="50800" marR="50800" marT="25400" marB="25400" anchor="ctr"/>
                </a:tc>
                <a:tc>
                  <a:txBody>
                    <a:bodyPr/>
                    <a:lstStyle/>
                    <a:p>
                      <a:pPr algn="l"/>
                      <a:r>
                        <a:rPr lang="en-NG" dirty="0">
                          <a:effectLst/>
                        </a:rPr>
                        <a:t>1</a:t>
                      </a:r>
                    </a:p>
                  </a:txBody>
                  <a:tcPr marL="50800" marR="50800" marT="25400" marB="25400" anchor="ctr"/>
                </a:tc>
                <a:extLst>
                  <a:ext uri="{0D108BD9-81ED-4DB2-BD59-A6C34878D82A}">
                    <a16:rowId xmlns:a16="http://schemas.microsoft.com/office/drawing/2014/main" val="2038007107"/>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318438"/>
            <a:ext cx="10226548" cy="5231218"/>
          </a:xfrm>
          <a:prstGeom prst="rect">
            <a:avLst/>
          </a:prstGeom>
        </p:spPr>
        <p:txBody>
          <a:bodyPr lIns="91440" tIns="45720" rIns="91440" bIns="45720" anchor="t">
            <a:normAutofit fontScale="6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rgbClr val="0948CB"/>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Utilized SpaceX's public data for comprehensive analysis.</a:t>
            </a:r>
          </a:p>
          <a:p>
            <a:pPr>
              <a:lnSpc>
                <a:spcPct val="100000"/>
              </a:lnSpc>
              <a:spcBef>
                <a:spcPts val="1400"/>
              </a:spcBef>
            </a:pPr>
            <a:r>
              <a:rPr lang="en-US" sz="2200" dirty="0">
                <a:solidFill>
                  <a:schemeClr val="accent3">
                    <a:lumMod val="25000"/>
                  </a:schemeClr>
                </a:solidFill>
                <a:latin typeface="Abadi" panose="020B0604020104020204" pitchFamily="34" charset="0"/>
              </a:rPr>
              <a:t>Employed data wrangling techniques for data cleanliness and preparation.</a:t>
            </a:r>
          </a:p>
          <a:p>
            <a:pPr>
              <a:lnSpc>
                <a:spcPct val="100000"/>
              </a:lnSpc>
              <a:spcBef>
                <a:spcPts val="1400"/>
              </a:spcBef>
            </a:pPr>
            <a:r>
              <a:rPr lang="en-US" sz="2200" dirty="0">
                <a:solidFill>
                  <a:schemeClr val="accent3">
                    <a:lumMod val="25000"/>
                  </a:schemeClr>
                </a:solidFill>
                <a:latin typeface="Abadi" panose="020B0604020104020204" pitchFamily="34" charset="0"/>
              </a:rPr>
              <a:t>Conducted exploratory data analysis (EDA) with statistical and visual tools.</a:t>
            </a:r>
          </a:p>
          <a:p>
            <a:pPr>
              <a:lnSpc>
                <a:spcPct val="100000"/>
              </a:lnSpc>
              <a:spcBef>
                <a:spcPts val="1400"/>
              </a:spcBef>
            </a:pPr>
            <a:r>
              <a:rPr lang="en-US" sz="2200" dirty="0">
                <a:solidFill>
                  <a:schemeClr val="accent3">
                    <a:lumMod val="25000"/>
                  </a:schemeClr>
                </a:solidFill>
                <a:latin typeface="Abadi" panose="020B0604020104020204" pitchFamily="34" charset="0"/>
              </a:rPr>
              <a:t>Implemented interactive visual analytics using Folium and Plotly Dash.</a:t>
            </a:r>
          </a:p>
          <a:p>
            <a:pPr>
              <a:lnSpc>
                <a:spcPct val="100000"/>
              </a:lnSpc>
              <a:spcBef>
                <a:spcPts val="1400"/>
              </a:spcBef>
            </a:pPr>
            <a:r>
              <a:rPr lang="en-US" sz="2200" dirty="0">
                <a:solidFill>
                  <a:schemeClr val="accent3">
                    <a:lumMod val="25000"/>
                  </a:schemeClr>
                </a:solidFill>
                <a:latin typeface="Abadi" panose="020B0604020104020204" pitchFamily="34" charset="0"/>
              </a:rPr>
              <a:t>Applied classification models for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Optimized models using hyperparameter tuning and cross-validation.</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rgbClr val="0948CB"/>
                </a:solidFill>
                <a:latin typeface="Abadi" panose="020B0604020104020204" pitchFamily="34" charset="0"/>
              </a:rPr>
              <a:t>Summary of All Results:</a:t>
            </a:r>
          </a:p>
          <a:p>
            <a:pPr>
              <a:lnSpc>
                <a:spcPct val="100000"/>
              </a:lnSpc>
              <a:spcBef>
                <a:spcPts val="1400"/>
              </a:spcBef>
            </a:pPr>
            <a:r>
              <a:rPr lang="en-US" sz="2200" dirty="0">
                <a:solidFill>
                  <a:schemeClr val="accent3">
                    <a:lumMod val="25000"/>
                  </a:schemeClr>
                </a:solidFill>
                <a:latin typeface="Abadi" panose="020B0604020104020204" pitchFamily="34" charset="0"/>
              </a:rPr>
              <a:t>Identified key patterns and insights from launch site proximities and success rates.</a:t>
            </a:r>
          </a:p>
          <a:p>
            <a:pPr>
              <a:lnSpc>
                <a:spcPct val="100000"/>
              </a:lnSpc>
              <a:spcBef>
                <a:spcPts val="1400"/>
              </a:spcBef>
            </a:pPr>
            <a:r>
              <a:rPr lang="en-US" sz="2200" dirty="0">
                <a:solidFill>
                  <a:schemeClr val="accent3">
                    <a:lumMod val="25000"/>
                  </a:schemeClr>
                </a:solidFill>
                <a:latin typeface="Abadi" panose="020B0604020104020204" pitchFamily="34" charset="0"/>
              </a:rPr>
              <a:t>Successfully marked and analyzed launch outcomes on an interactive map.</a:t>
            </a:r>
          </a:p>
          <a:p>
            <a:pPr>
              <a:lnSpc>
                <a:spcPct val="100000"/>
              </a:lnSpc>
              <a:spcBef>
                <a:spcPts val="1400"/>
              </a:spcBef>
            </a:pPr>
            <a:r>
              <a:rPr lang="en-US" sz="2200" dirty="0">
                <a:solidFill>
                  <a:schemeClr val="accent3">
                    <a:lumMod val="25000"/>
                  </a:schemeClr>
                </a:solidFill>
                <a:latin typeface="Abadi" panose="020B0604020104020204" pitchFamily="34" charset="0"/>
              </a:rPr>
              <a:t>Determined the payload range with the highest success rate for launches.</a:t>
            </a:r>
          </a:p>
          <a:p>
            <a:pPr>
              <a:lnSpc>
                <a:spcPct val="100000"/>
              </a:lnSpc>
              <a:spcBef>
                <a:spcPts val="1400"/>
              </a:spcBef>
            </a:pPr>
            <a:r>
              <a:rPr lang="en-US" sz="2200" dirty="0">
                <a:solidFill>
                  <a:schemeClr val="accent3">
                    <a:lumMod val="25000"/>
                  </a:schemeClr>
                </a:solidFill>
                <a:latin typeface="Abadi" panose="020B0604020104020204" pitchFamily="34" charset="0"/>
              </a:rPr>
              <a:t>Found the F9 Booster version with the highest launch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Achieved prediction of first-stage landing with high accuracy using machine learning.</a:t>
            </a:r>
          </a:p>
          <a:p>
            <a:pPr>
              <a:lnSpc>
                <a:spcPct val="100000"/>
              </a:lnSpc>
              <a:spcBef>
                <a:spcPts val="1400"/>
              </a:spcBef>
            </a:pPr>
            <a:r>
              <a:rPr lang="en-US" sz="2200" dirty="0">
                <a:solidFill>
                  <a:schemeClr val="accent3">
                    <a:lumMod val="25000"/>
                  </a:schemeClr>
                </a:solidFill>
                <a:latin typeface="Abadi" panose="020B0604020104020204" pitchFamily="34" charset="0"/>
              </a:rPr>
              <a:t>Developed a dashboard that enables real-time interactive analysis of SpaceX launch data.</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7388469" cy="4351338"/>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These versions of the Falcon 9 Block 5 boosters have carried the maximum payload mass on their respective missions.</a:t>
            </a:r>
          </a:p>
          <a:p>
            <a:pPr>
              <a:lnSpc>
                <a:spcPct val="100000"/>
              </a:lnSpc>
              <a:spcBef>
                <a:spcPts val="1400"/>
              </a:spcBef>
            </a:pPr>
            <a:r>
              <a:rPr lang="en-US" sz="2200" dirty="0">
                <a:solidFill>
                  <a:schemeClr val="accent3">
                    <a:lumMod val="25000"/>
                  </a:schemeClr>
                </a:solidFill>
                <a:latin typeface="Abadi" panose="020B0604020104020204" pitchFamily="34" charset="0"/>
              </a:rPr>
              <a:t>This information is valuable as it indicates the boosters that have been optimized for heavy payload delivery, a crucial factor for certain types of missions that require the transport of large and heavy satellites or supplies to space. </a:t>
            </a:r>
          </a:p>
          <a:p>
            <a:pPr>
              <a:lnSpc>
                <a:spcPct val="100000"/>
              </a:lnSpc>
              <a:spcBef>
                <a:spcPts val="1400"/>
              </a:spcBef>
            </a:pPr>
            <a:r>
              <a:rPr lang="en-US" sz="2200" dirty="0">
                <a:solidFill>
                  <a:schemeClr val="accent3">
                    <a:lumMod val="25000"/>
                  </a:schemeClr>
                </a:solidFill>
                <a:latin typeface="Abadi" panose="020B0604020104020204" pitchFamily="34" charset="0"/>
              </a:rPr>
              <a:t>The repeated appearance of the Block 5 variant suggests that it has been designed to enhance payload capacity, which aligns with SpaceX's goals for reusability and cost-effective space transport.</a:t>
            </a:r>
          </a:p>
          <a:p>
            <a:pPr>
              <a:lnSpc>
                <a:spcPct val="100000"/>
              </a:lnSpc>
              <a:spcBef>
                <a:spcPts val="1400"/>
              </a:spcBef>
            </a:pPr>
            <a:r>
              <a:rPr lang="en-US" sz="2200" dirty="0">
                <a:solidFill>
                  <a:schemeClr val="accent3">
                    <a:lumMod val="25000"/>
                  </a:schemeClr>
                </a:solidFill>
                <a:latin typeface="Abadi" panose="020B0604020104020204" pitchFamily="34" charset="0"/>
              </a:rPr>
              <a:t> This capability is a significant aspect of SpaceX's competitive edge in the commercial spaceflight market.</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20ABA317-854B-2614-11E5-BD088D605035}"/>
              </a:ext>
            </a:extLst>
          </p:cNvPr>
          <p:cNvGraphicFramePr>
            <a:graphicFrameLocks noGrp="1"/>
          </p:cNvGraphicFramePr>
          <p:nvPr>
            <p:extLst>
              <p:ext uri="{D42A27DB-BD31-4B8C-83A1-F6EECF244321}">
                <p14:modId xmlns:p14="http://schemas.microsoft.com/office/powerpoint/2010/main" val="4137179260"/>
              </p:ext>
            </p:extLst>
          </p:nvPr>
        </p:nvGraphicFramePr>
        <p:xfrm>
          <a:off x="8826532" y="1484031"/>
          <a:ext cx="1889760" cy="4820920"/>
        </p:xfrm>
        <a:graphic>
          <a:graphicData uri="http://schemas.openxmlformats.org/drawingml/2006/table">
            <a:tbl>
              <a:tblPr firstRow="1" bandRow="1">
                <a:tableStyleId>{5C22544A-7EE6-4342-B048-85BDC9FD1C3A}</a:tableStyleId>
              </a:tblPr>
              <a:tblGrid>
                <a:gridCol w="1889760">
                  <a:extLst>
                    <a:ext uri="{9D8B030D-6E8A-4147-A177-3AD203B41FA5}">
                      <a16:colId xmlns:a16="http://schemas.microsoft.com/office/drawing/2014/main" val="1975236258"/>
                    </a:ext>
                  </a:extLst>
                </a:gridCol>
              </a:tblGrid>
              <a:tr h="370840">
                <a:tc>
                  <a:txBody>
                    <a:bodyPr/>
                    <a:lstStyle/>
                    <a:p>
                      <a:pPr algn="l" fontAlgn="ctr"/>
                      <a:r>
                        <a:rPr lang="en-US" dirty="0">
                          <a:effectLst/>
                        </a:rPr>
                        <a:t>Booster Version</a:t>
                      </a:r>
                    </a:p>
                  </a:txBody>
                  <a:tcPr marL="50800" marR="50800" marT="25400" marB="25400" anchor="ctr"/>
                </a:tc>
                <a:extLst>
                  <a:ext uri="{0D108BD9-81ED-4DB2-BD59-A6C34878D82A}">
                    <a16:rowId xmlns:a16="http://schemas.microsoft.com/office/drawing/2014/main" val="2472794113"/>
                  </a:ext>
                </a:extLst>
              </a:tr>
              <a:tr h="370840">
                <a:tc>
                  <a:txBody>
                    <a:bodyPr/>
                    <a:lstStyle/>
                    <a:p>
                      <a:pPr algn="l"/>
                      <a:r>
                        <a:rPr lang="en-US" dirty="0">
                          <a:effectLst/>
                        </a:rPr>
                        <a:t>F9 B5 B1048.4</a:t>
                      </a:r>
                    </a:p>
                  </a:txBody>
                  <a:tcPr marL="50800" marR="50800" marT="25400" marB="25400" anchor="ctr"/>
                </a:tc>
                <a:extLst>
                  <a:ext uri="{0D108BD9-81ED-4DB2-BD59-A6C34878D82A}">
                    <a16:rowId xmlns:a16="http://schemas.microsoft.com/office/drawing/2014/main" val="1513875593"/>
                  </a:ext>
                </a:extLst>
              </a:tr>
              <a:tr h="370840">
                <a:tc>
                  <a:txBody>
                    <a:bodyPr/>
                    <a:lstStyle/>
                    <a:p>
                      <a:pPr algn="l"/>
                      <a:r>
                        <a:rPr lang="en-US" dirty="0">
                          <a:effectLst/>
                        </a:rPr>
                        <a:t>F9 B5 B1049.4</a:t>
                      </a:r>
                    </a:p>
                  </a:txBody>
                  <a:tcPr marL="50800" marR="50800" marT="25400" marB="25400" anchor="ctr"/>
                </a:tc>
                <a:extLst>
                  <a:ext uri="{0D108BD9-81ED-4DB2-BD59-A6C34878D82A}">
                    <a16:rowId xmlns:a16="http://schemas.microsoft.com/office/drawing/2014/main" val="2807704445"/>
                  </a:ext>
                </a:extLst>
              </a:tr>
              <a:tr h="370840">
                <a:tc>
                  <a:txBody>
                    <a:bodyPr/>
                    <a:lstStyle/>
                    <a:p>
                      <a:pPr algn="l"/>
                      <a:r>
                        <a:rPr lang="en-US">
                          <a:effectLst/>
                        </a:rPr>
                        <a:t>F9 B5 B1051.3</a:t>
                      </a:r>
                    </a:p>
                  </a:txBody>
                  <a:tcPr marL="50800" marR="50800" marT="25400" marB="25400" anchor="ctr"/>
                </a:tc>
                <a:extLst>
                  <a:ext uri="{0D108BD9-81ED-4DB2-BD59-A6C34878D82A}">
                    <a16:rowId xmlns:a16="http://schemas.microsoft.com/office/drawing/2014/main" val="3083909364"/>
                  </a:ext>
                </a:extLst>
              </a:tr>
              <a:tr h="370840">
                <a:tc>
                  <a:txBody>
                    <a:bodyPr/>
                    <a:lstStyle/>
                    <a:p>
                      <a:pPr algn="l"/>
                      <a:r>
                        <a:rPr lang="en-US" dirty="0">
                          <a:effectLst/>
                        </a:rPr>
                        <a:t>F9 B5 B1056.4</a:t>
                      </a:r>
                    </a:p>
                  </a:txBody>
                  <a:tcPr marL="50800" marR="50800" marT="25400" marB="25400" anchor="ctr"/>
                </a:tc>
                <a:extLst>
                  <a:ext uri="{0D108BD9-81ED-4DB2-BD59-A6C34878D82A}">
                    <a16:rowId xmlns:a16="http://schemas.microsoft.com/office/drawing/2014/main" val="660266633"/>
                  </a:ext>
                </a:extLst>
              </a:tr>
              <a:tr h="370840">
                <a:tc>
                  <a:txBody>
                    <a:bodyPr/>
                    <a:lstStyle/>
                    <a:p>
                      <a:pPr algn="l"/>
                      <a:r>
                        <a:rPr lang="en-US" dirty="0">
                          <a:effectLst/>
                        </a:rPr>
                        <a:t>F9 B5 B1048.5</a:t>
                      </a:r>
                    </a:p>
                  </a:txBody>
                  <a:tcPr marL="50800" marR="50800" marT="25400" marB="25400" anchor="ctr"/>
                </a:tc>
                <a:extLst>
                  <a:ext uri="{0D108BD9-81ED-4DB2-BD59-A6C34878D82A}">
                    <a16:rowId xmlns:a16="http://schemas.microsoft.com/office/drawing/2014/main" val="3597331740"/>
                  </a:ext>
                </a:extLst>
              </a:tr>
              <a:tr h="370840">
                <a:tc>
                  <a:txBody>
                    <a:bodyPr/>
                    <a:lstStyle/>
                    <a:p>
                      <a:pPr algn="l"/>
                      <a:r>
                        <a:rPr lang="en-US" dirty="0">
                          <a:effectLst/>
                        </a:rPr>
                        <a:t>F9 B5 B1051.4</a:t>
                      </a:r>
                    </a:p>
                  </a:txBody>
                  <a:tcPr marL="50800" marR="50800" marT="25400" marB="25400" anchor="ctr"/>
                </a:tc>
                <a:extLst>
                  <a:ext uri="{0D108BD9-81ED-4DB2-BD59-A6C34878D82A}">
                    <a16:rowId xmlns:a16="http://schemas.microsoft.com/office/drawing/2014/main" val="3306775552"/>
                  </a:ext>
                </a:extLst>
              </a:tr>
              <a:tr h="370840">
                <a:tc>
                  <a:txBody>
                    <a:bodyPr/>
                    <a:lstStyle/>
                    <a:p>
                      <a:pPr algn="l"/>
                      <a:r>
                        <a:rPr lang="en-US" dirty="0">
                          <a:effectLst/>
                        </a:rPr>
                        <a:t>F9 B5 B1049.5</a:t>
                      </a:r>
                    </a:p>
                  </a:txBody>
                  <a:tcPr marL="50800" marR="50800" marT="25400" marB="25400" anchor="ctr"/>
                </a:tc>
                <a:extLst>
                  <a:ext uri="{0D108BD9-81ED-4DB2-BD59-A6C34878D82A}">
                    <a16:rowId xmlns:a16="http://schemas.microsoft.com/office/drawing/2014/main" val="4280313459"/>
                  </a:ext>
                </a:extLst>
              </a:tr>
              <a:tr h="370840">
                <a:tc>
                  <a:txBody>
                    <a:bodyPr/>
                    <a:lstStyle/>
                    <a:p>
                      <a:pPr algn="l"/>
                      <a:r>
                        <a:rPr lang="en-US" dirty="0">
                          <a:effectLst/>
                        </a:rPr>
                        <a:t>F9 B5 B1060.2</a:t>
                      </a:r>
                    </a:p>
                  </a:txBody>
                  <a:tcPr marL="50800" marR="50800" marT="25400" marB="25400" anchor="ctr"/>
                </a:tc>
                <a:extLst>
                  <a:ext uri="{0D108BD9-81ED-4DB2-BD59-A6C34878D82A}">
                    <a16:rowId xmlns:a16="http://schemas.microsoft.com/office/drawing/2014/main" val="3936050271"/>
                  </a:ext>
                </a:extLst>
              </a:tr>
              <a:tr h="370840">
                <a:tc>
                  <a:txBody>
                    <a:bodyPr/>
                    <a:lstStyle/>
                    <a:p>
                      <a:pPr algn="l"/>
                      <a:r>
                        <a:rPr lang="en-US" dirty="0">
                          <a:effectLst/>
                        </a:rPr>
                        <a:t>F9 B5 B1058.3</a:t>
                      </a:r>
                    </a:p>
                  </a:txBody>
                  <a:tcPr marL="50800" marR="50800" marT="25400" marB="25400" anchor="ctr"/>
                </a:tc>
                <a:extLst>
                  <a:ext uri="{0D108BD9-81ED-4DB2-BD59-A6C34878D82A}">
                    <a16:rowId xmlns:a16="http://schemas.microsoft.com/office/drawing/2014/main" val="2967057338"/>
                  </a:ext>
                </a:extLst>
              </a:tr>
              <a:tr h="370840">
                <a:tc>
                  <a:txBody>
                    <a:bodyPr/>
                    <a:lstStyle/>
                    <a:p>
                      <a:pPr algn="l"/>
                      <a:r>
                        <a:rPr lang="en-US" dirty="0">
                          <a:effectLst/>
                        </a:rPr>
                        <a:t>F9 B5 B1051.6</a:t>
                      </a:r>
                    </a:p>
                  </a:txBody>
                  <a:tcPr marL="50800" marR="50800" marT="25400" marB="25400" anchor="ctr"/>
                </a:tc>
                <a:extLst>
                  <a:ext uri="{0D108BD9-81ED-4DB2-BD59-A6C34878D82A}">
                    <a16:rowId xmlns:a16="http://schemas.microsoft.com/office/drawing/2014/main" val="842943872"/>
                  </a:ext>
                </a:extLst>
              </a:tr>
              <a:tr h="370840">
                <a:tc>
                  <a:txBody>
                    <a:bodyPr/>
                    <a:lstStyle/>
                    <a:p>
                      <a:pPr algn="l"/>
                      <a:r>
                        <a:rPr lang="en-US" dirty="0">
                          <a:effectLst/>
                        </a:rPr>
                        <a:t>F9 B5 B1060.3</a:t>
                      </a:r>
                    </a:p>
                  </a:txBody>
                  <a:tcPr marL="50800" marR="50800" marT="25400" marB="25400" anchor="ctr"/>
                </a:tc>
                <a:extLst>
                  <a:ext uri="{0D108BD9-81ED-4DB2-BD59-A6C34878D82A}">
                    <a16:rowId xmlns:a16="http://schemas.microsoft.com/office/drawing/2014/main" val="4279198066"/>
                  </a:ext>
                </a:extLst>
              </a:tr>
              <a:tr h="370840">
                <a:tc>
                  <a:txBody>
                    <a:bodyPr/>
                    <a:lstStyle/>
                    <a:p>
                      <a:pPr algn="l"/>
                      <a:r>
                        <a:rPr lang="en-US" dirty="0">
                          <a:effectLst/>
                        </a:rPr>
                        <a:t>F9 B5 B1049.7</a:t>
                      </a:r>
                    </a:p>
                  </a:txBody>
                  <a:tcPr marL="50800" marR="50800" marT="25400" marB="25400" anchor="ctr"/>
                </a:tc>
                <a:extLst>
                  <a:ext uri="{0D108BD9-81ED-4DB2-BD59-A6C34878D82A}">
                    <a16:rowId xmlns:a16="http://schemas.microsoft.com/office/drawing/2014/main" val="1430146728"/>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67884" y="3190933"/>
            <a:ext cx="11136435" cy="2844800"/>
          </a:xfrm>
          <a:prstGeom prst="rect">
            <a:avLst/>
          </a:prstGeom>
        </p:spPr>
        <p:txBody>
          <a:bodyPr lIns="91440" tIns="45720" rIns="91440" bIns="45720" anchor="t">
            <a:normAutofit fontScale="85000" lnSpcReduction="20000"/>
          </a:bodyPr>
          <a:lstStyle/>
          <a:p>
            <a:pPr>
              <a:lnSpc>
                <a:spcPct val="100000"/>
              </a:lnSpc>
              <a:spcBef>
                <a:spcPts val="1400"/>
              </a:spcBef>
            </a:pPr>
            <a:r>
              <a:rPr lang="en-US" sz="2200" dirty="0">
                <a:solidFill>
                  <a:schemeClr val="accent3">
                    <a:lumMod val="25000"/>
                  </a:schemeClr>
                </a:solidFill>
                <a:latin typeface="Abadi"/>
              </a:rPr>
              <a:t>The query result shows two failed landing outcomes in the year 2015 on a drone ship, including the details of their booster versions and launch site names. Specifically, the failed attempts were associated with:</a:t>
            </a:r>
          </a:p>
          <a:p>
            <a:pPr>
              <a:lnSpc>
                <a:spcPct val="100000"/>
              </a:lnSpc>
              <a:spcBef>
                <a:spcPts val="1400"/>
              </a:spcBef>
            </a:pPr>
            <a:r>
              <a:rPr lang="en-US" sz="2200" dirty="0">
                <a:solidFill>
                  <a:schemeClr val="accent3">
                    <a:lumMod val="25000"/>
                  </a:schemeClr>
                </a:solidFill>
                <a:latin typeface="Abadi"/>
              </a:rPr>
              <a:t>These outcomes highlight the challenges faced during the attempts to land the Falcon 9 first stages on autonomous spaceport drone ships (ASDS) in the early stages of developing reusable rocket technology. </a:t>
            </a:r>
          </a:p>
          <a:p>
            <a:pPr>
              <a:lnSpc>
                <a:spcPct val="100000"/>
              </a:lnSpc>
              <a:spcBef>
                <a:spcPts val="1400"/>
              </a:spcBef>
            </a:pPr>
            <a:r>
              <a:rPr lang="en-US" sz="2200" dirty="0">
                <a:solidFill>
                  <a:schemeClr val="accent3">
                    <a:lumMod val="25000"/>
                  </a:schemeClr>
                </a:solidFill>
                <a:latin typeface="Abadi"/>
              </a:rPr>
              <a:t>Each failed attempt provided SpaceX with valuable data to improve their technology, ultimately leading to the successful landings that are more commonplace in their missions today. The launch site CCAFS LC-40 is noted as the departure point for these missions, marking its significance in SpaceX's operational history.</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6874C380-AF9F-11B2-9AC5-32FF92C13399}"/>
              </a:ext>
            </a:extLst>
          </p:cNvPr>
          <p:cNvGraphicFramePr>
            <a:graphicFrameLocks noGrp="1"/>
          </p:cNvGraphicFramePr>
          <p:nvPr>
            <p:extLst>
              <p:ext uri="{D42A27DB-BD31-4B8C-83A1-F6EECF244321}">
                <p14:modId xmlns:p14="http://schemas.microsoft.com/office/powerpoint/2010/main" val="1577190958"/>
              </p:ext>
            </p:extLst>
          </p:nvPr>
        </p:nvGraphicFramePr>
        <p:xfrm>
          <a:off x="3144520" y="1694237"/>
          <a:ext cx="5902960" cy="1112520"/>
        </p:xfrm>
        <a:graphic>
          <a:graphicData uri="http://schemas.openxmlformats.org/drawingml/2006/table">
            <a:tbl>
              <a:tblPr firstRow="1" bandRow="1">
                <a:tableStyleId>{5C22544A-7EE6-4342-B048-85BDC9FD1C3A}</a:tableStyleId>
              </a:tblPr>
              <a:tblGrid>
                <a:gridCol w="812800">
                  <a:extLst>
                    <a:ext uri="{9D8B030D-6E8A-4147-A177-3AD203B41FA5}">
                      <a16:colId xmlns:a16="http://schemas.microsoft.com/office/drawing/2014/main" val="367361320"/>
                    </a:ext>
                  </a:extLst>
                </a:gridCol>
                <a:gridCol w="1971040">
                  <a:extLst>
                    <a:ext uri="{9D8B030D-6E8A-4147-A177-3AD203B41FA5}">
                      <a16:colId xmlns:a16="http://schemas.microsoft.com/office/drawing/2014/main" val="223326941"/>
                    </a:ext>
                  </a:extLst>
                </a:gridCol>
                <a:gridCol w="1686560">
                  <a:extLst>
                    <a:ext uri="{9D8B030D-6E8A-4147-A177-3AD203B41FA5}">
                      <a16:colId xmlns:a16="http://schemas.microsoft.com/office/drawing/2014/main" val="534796624"/>
                    </a:ext>
                  </a:extLst>
                </a:gridCol>
                <a:gridCol w="1432560">
                  <a:extLst>
                    <a:ext uri="{9D8B030D-6E8A-4147-A177-3AD203B41FA5}">
                      <a16:colId xmlns:a16="http://schemas.microsoft.com/office/drawing/2014/main" val="3514537918"/>
                    </a:ext>
                  </a:extLst>
                </a:gridCol>
              </a:tblGrid>
              <a:tr h="370840">
                <a:tc>
                  <a:txBody>
                    <a:bodyPr/>
                    <a:lstStyle/>
                    <a:p>
                      <a:pPr algn="l" fontAlgn="ctr"/>
                      <a:r>
                        <a:rPr lang="en-US" dirty="0">
                          <a:effectLst/>
                        </a:rPr>
                        <a:t>month</a:t>
                      </a:r>
                    </a:p>
                  </a:txBody>
                  <a:tcPr marL="50800" marR="50800" marT="25400" marB="25400" anchor="ctr"/>
                </a:tc>
                <a:tc>
                  <a:txBody>
                    <a:bodyPr/>
                    <a:lstStyle/>
                    <a:p>
                      <a:pPr algn="l" fontAlgn="ctr"/>
                      <a:r>
                        <a:rPr lang="en-US" dirty="0">
                          <a:effectLst/>
                        </a:rPr>
                        <a:t>Landing Outcome</a:t>
                      </a:r>
                    </a:p>
                  </a:txBody>
                  <a:tcPr marL="50800" marR="50800" marT="25400" marB="25400" anchor="ctr"/>
                </a:tc>
                <a:tc>
                  <a:txBody>
                    <a:bodyPr/>
                    <a:lstStyle/>
                    <a:p>
                      <a:pPr algn="l" fontAlgn="ctr"/>
                      <a:r>
                        <a:rPr lang="en-US" dirty="0">
                          <a:effectLst/>
                        </a:rPr>
                        <a:t>Booster Version</a:t>
                      </a:r>
                    </a:p>
                  </a:txBody>
                  <a:tcPr marL="50800" marR="50800" marT="25400" marB="25400" anchor="ctr"/>
                </a:tc>
                <a:tc>
                  <a:txBody>
                    <a:bodyPr/>
                    <a:lstStyle/>
                    <a:p>
                      <a:pPr algn="l" fontAlgn="ctr"/>
                      <a:r>
                        <a:rPr lang="en-US" dirty="0">
                          <a:effectLst/>
                        </a:rPr>
                        <a:t>Launch Site</a:t>
                      </a:r>
                    </a:p>
                  </a:txBody>
                  <a:tcPr marL="50800" marR="50800" marT="25400" marB="25400" anchor="ctr"/>
                </a:tc>
                <a:extLst>
                  <a:ext uri="{0D108BD9-81ED-4DB2-BD59-A6C34878D82A}">
                    <a16:rowId xmlns:a16="http://schemas.microsoft.com/office/drawing/2014/main" val="962873632"/>
                  </a:ext>
                </a:extLst>
              </a:tr>
              <a:tr h="370840">
                <a:tc>
                  <a:txBody>
                    <a:bodyPr/>
                    <a:lstStyle/>
                    <a:p>
                      <a:pPr algn="l"/>
                      <a:r>
                        <a:rPr lang="en-NG" dirty="0">
                          <a:effectLst/>
                        </a:rPr>
                        <a:t>01</a:t>
                      </a:r>
                    </a:p>
                  </a:txBody>
                  <a:tcPr marL="50800" marR="50800" marT="25400" marB="25400" anchor="ctr"/>
                </a:tc>
                <a:tc>
                  <a:txBody>
                    <a:bodyPr/>
                    <a:lstStyle/>
                    <a:p>
                      <a:pPr algn="l"/>
                      <a:r>
                        <a:rPr lang="en-US" dirty="0">
                          <a:effectLst/>
                        </a:rPr>
                        <a:t>Failure (drone ship)</a:t>
                      </a:r>
                    </a:p>
                  </a:txBody>
                  <a:tcPr marL="50800" marR="50800" marT="25400" marB="25400" anchor="ctr"/>
                </a:tc>
                <a:tc>
                  <a:txBody>
                    <a:bodyPr/>
                    <a:lstStyle/>
                    <a:p>
                      <a:pPr algn="l"/>
                      <a:r>
                        <a:rPr lang="en-US">
                          <a:effectLst/>
                        </a:rPr>
                        <a:t>F9 v1.1 B1012</a:t>
                      </a:r>
                    </a:p>
                  </a:txBody>
                  <a:tcPr marL="50800" marR="50800" marT="25400" marB="25400" anchor="ctr"/>
                </a:tc>
                <a:tc>
                  <a:txBody>
                    <a:bodyPr/>
                    <a:lstStyle/>
                    <a:p>
                      <a:pPr algn="l"/>
                      <a:r>
                        <a:rPr lang="en-US">
                          <a:effectLst/>
                        </a:rPr>
                        <a:t>CCAFS LC-40</a:t>
                      </a:r>
                    </a:p>
                  </a:txBody>
                  <a:tcPr marL="50800" marR="50800" marT="25400" marB="25400" anchor="ctr"/>
                </a:tc>
                <a:extLst>
                  <a:ext uri="{0D108BD9-81ED-4DB2-BD59-A6C34878D82A}">
                    <a16:rowId xmlns:a16="http://schemas.microsoft.com/office/drawing/2014/main" val="1977348509"/>
                  </a:ext>
                </a:extLst>
              </a:tr>
              <a:tr h="370840">
                <a:tc>
                  <a:txBody>
                    <a:bodyPr/>
                    <a:lstStyle/>
                    <a:p>
                      <a:pPr algn="l"/>
                      <a:r>
                        <a:rPr lang="en-NG">
                          <a:effectLst/>
                        </a:rPr>
                        <a:t>04</a:t>
                      </a:r>
                    </a:p>
                  </a:txBody>
                  <a:tcPr marL="50800" marR="50800" marT="25400" marB="25400" anchor="ctr"/>
                </a:tc>
                <a:tc>
                  <a:txBody>
                    <a:bodyPr/>
                    <a:lstStyle/>
                    <a:p>
                      <a:pPr algn="l"/>
                      <a:r>
                        <a:rPr lang="en-US" dirty="0">
                          <a:effectLst/>
                        </a:rPr>
                        <a:t>Failure (drone ship)</a:t>
                      </a:r>
                    </a:p>
                  </a:txBody>
                  <a:tcPr marL="50800" marR="50800" marT="25400" marB="25400" anchor="ctr"/>
                </a:tc>
                <a:tc>
                  <a:txBody>
                    <a:bodyPr/>
                    <a:lstStyle/>
                    <a:p>
                      <a:pPr algn="l"/>
                      <a:r>
                        <a:rPr lang="en-US" dirty="0">
                          <a:effectLst/>
                        </a:rPr>
                        <a:t>F9 v1.1 B1015</a:t>
                      </a:r>
                    </a:p>
                  </a:txBody>
                  <a:tcPr marL="50800" marR="50800" marT="25400" marB="25400" anchor="ctr"/>
                </a:tc>
                <a:tc>
                  <a:txBody>
                    <a:bodyPr/>
                    <a:lstStyle/>
                    <a:p>
                      <a:pPr algn="l"/>
                      <a:r>
                        <a:rPr lang="en-US" dirty="0">
                          <a:effectLst/>
                        </a:rPr>
                        <a:t>CCAFS LC-40</a:t>
                      </a:r>
                    </a:p>
                  </a:txBody>
                  <a:tcPr marL="50800" marR="50800" marT="25400" marB="25400" anchor="ctr"/>
                </a:tc>
                <a:extLst>
                  <a:ext uri="{0D108BD9-81ED-4DB2-BD59-A6C34878D82A}">
                    <a16:rowId xmlns:a16="http://schemas.microsoft.com/office/drawing/2014/main" val="2497665440"/>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37850"/>
            <a:ext cx="6413110" cy="4505749"/>
          </a:xfrm>
          <a:prstGeom prst="rect">
            <a:avLst/>
          </a:prstGeom>
        </p:spPr>
        <p:txBody>
          <a:bodyPr lIns="91440" tIns="45720" rIns="91440" bIns="45720" anchor="t"/>
          <a:lstStyle/>
          <a:p>
            <a:pPr marL="0" indent="0">
              <a:lnSpc>
                <a:spcPct val="100000"/>
              </a:lnSpc>
              <a:spcBef>
                <a:spcPts val="1400"/>
              </a:spcBef>
              <a:buNone/>
            </a:pPr>
            <a:r>
              <a:rPr lang="en-US" sz="1400" dirty="0">
                <a:solidFill>
                  <a:schemeClr val="accent3">
                    <a:lumMod val="25000"/>
                  </a:schemeClr>
                </a:solidFill>
                <a:latin typeface="Abadi"/>
              </a:rPr>
              <a:t>The query result provides a ranked list of landing outcomes for SpaceX missions between June 4, 2010, and March 20, 2017, sorted in descending order based on the frequency of each outcome:</a:t>
            </a:r>
          </a:p>
          <a:p>
            <a:pPr>
              <a:lnSpc>
                <a:spcPct val="100000"/>
              </a:lnSpc>
              <a:spcBef>
                <a:spcPts val="1400"/>
              </a:spcBef>
            </a:pPr>
            <a:r>
              <a:rPr lang="en-US" sz="1400" dirty="0">
                <a:solidFill>
                  <a:schemeClr val="accent3">
                    <a:lumMod val="25000"/>
                  </a:schemeClr>
                </a:solidFill>
                <a:latin typeface="Abadi"/>
              </a:rPr>
              <a:t>No attempt: There were 10 instances where no landing attempt was made.</a:t>
            </a:r>
          </a:p>
          <a:p>
            <a:pPr>
              <a:lnSpc>
                <a:spcPct val="100000"/>
              </a:lnSpc>
              <a:spcBef>
                <a:spcPts val="1400"/>
              </a:spcBef>
            </a:pPr>
            <a:r>
              <a:rPr lang="en-US" sz="1400" dirty="0">
                <a:solidFill>
                  <a:schemeClr val="accent3">
                    <a:lumMod val="25000"/>
                  </a:schemeClr>
                </a:solidFill>
                <a:latin typeface="Abadi"/>
              </a:rPr>
              <a:t>Success (drone ship): 5 successful landings were made on a drone ship.</a:t>
            </a:r>
          </a:p>
          <a:p>
            <a:pPr>
              <a:lnSpc>
                <a:spcPct val="100000"/>
              </a:lnSpc>
              <a:spcBef>
                <a:spcPts val="1400"/>
              </a:spcBef>
            </a:pPr>
            <a:r>
              <a:rPr lang="en-US" sz="1400" dirty="0">
                <a:solidFill>
                  <a:schemeClr val="accent3">
                    <a:lumMod val="25000"/>
                  </a:schemeClr>
                </a:solidFill>
                <a:latin typeface="Abadi"/>
              </a:rPr>
              <a:t>Failure (drone ship): There were also 5 instances where attempts to land on a drone ship failed.</a:t>
            </a:r>
          </a:p>
          <a:p>
            <a:pPr>
              <a:lnSpc>
                <a:spcPct val="100000"/>
              </a:lnSpc>
              <a:spcBef>
                <a:spcPts val="1400"/>
              </a:spcBef>
            </a:pPr>
            <a:r>
              <a:rPr lang="en-US" sz="1400" dirty="0">
                <a:solidFill>
                  <a:schemeClr val="accent3">
                    <a:lumMod val="25000"/>
                  </a:schemeClr>
                </a:solidFill>
                <a:latin typeface="Abadi"/>
              </a:rPr>
              <a:t>Success (ground pad): 3 landings on ground pads were successful.</a:t>
            </a:r>
          </a:p>
          <a:p>
            <a:pPr>
              <a:lnSpc>
                <a:spcPct val="100000"/>
              </a:lnSpc>
              <a:spcBef>
                <a:spcPts val="1400"/>
              </a:spcBef>
            </a:pPr>
            <a:r>
              <a:rPr lang="en-US" sz="1400" dirty="0">
                <a:solidFill>
                  <a:schemeClr val="accent3">
                    <a:lumMod val="25000"/>
                  </a:schemeClr>
                </a:solidFill>
                <a:latin typeface="Abadi"/>
              </a:rPr>
              <a:t>Controlled (ocean): There were 3 controlled landings in the ocean, which likely means the booster was intentionally guided to a soft landing in the water.</a:t>
            </a:r>
          </a:p>
          <a:p>
            <a:pPr>
              <a:lnSpc>
                <a:spcPct val="100000"/>
              </a:lnSpc>
              <a:spcBef>
                <a:spcPts val="1400"/>
              </a:spcBef>
            </a:pPr>
            <a:r>
              <a:rPr lang="en-US" sz="1400" dirty="0">
                <a:solidFill>
                  <a:schemeClr val="accent3">
                    <a:lumMod val="25000"/>
                  </a:schemeClr>
                </a:solidFill>
                <a:latin typeface="Abadi"/>
              </a:rPr>
              <a:t>Uncontrolled (ocean): 2 landings in the ocean were uncontrolled, indicating a less favorable outcome where the booster may have crashed into the water.</a:t>
            </a:r>
          </a:p>
          <a:p>
            <a:pPr>
              <a:lnSpc>
                <a:spcPct val="100000"/>
              </a:lnSpc>
              <a:spcBef>
                <a:spcPts val="1400"/>
              </a:spcBef>
            </a:pPr>
            <a:r>
              <a:rPr lang="en-US" sz="1400" dirty="0">
                <a:solidFill>
                  <a:schemeClr val="accent3">
                    <a:lumMod val="25000"/>
                  </a:schemeClr>
                </a:solidFill>
                <a:latin typeface="Abadi"/>
              </a:rPr>
              <a:t>Failure (parachute): There were 2 failures related to the parachute system, which is part of the landing process.</a:t>
            </a:r>
          </a:p>
          <a:p>
            <a:pPr>
              <a:lnSpc>
                <a:spcPct val="100000"/>
              </a:lnSpc>
              <a:spcBef>
                <a:spcPts val="1400"/>
              </a:spcBef>
            </a:pPr>
            <a:r>
              <a:rPr lang="en-US" sz="1400" dirty="0">
                <a:solidFill>
                  <a:schemeClr val="accent3">
                    <a:lumMod val="25000"/>
                  </a:schemeClr>
                </a:solidFill>
                <a:latin typeface="Abadi"/>
              </a:rPr>
              <a:t>Precluded (drone ship): In 1 instance, a drone ship landing was precluded, which could mean that the landing was called off or not attempted for some reason.</a:t>
            </a:r>
            <a:endParaRPr lang="en-US" sz="14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60EA0AC9-7572-19CA-40D9-C82DFEE613B4}"/>
              </a:ext>
            </a:extLst>
          </p:cNvPr>
          <p:cNvGraphicFramePr>
            <a:graphicFrameLocks noGrp="1"/>
          </p:cNvGraphicFramePr>
          <p:nvPr>
            <p:extLst>
              <p:ext uri="{D42A27DB-BD31-4B8C-83A1-F6EECF244321}">
                <p14:modId xmlns:p14="http://schemas.microsoft.com/office/powerpoint/2010/main" val="2597382088"/>
              </p:ext>
            </p:extLst>
          </p:nvPr>
        </p:nvGraphicFramePr>
        <p:xfrm>
          <a:off x="7648331" y="1760220"/>
          <a:ext cx="3962400" cy="3337560"/>
        </p:xfrm>
        <a:graphic>
          <a:graphicData uri="http://schemas.openxmlformats.org/drawingml/2006/table">
            <a:tbl>
              <a:tblPr firstRow="1" bandRow="1">
                <a:tableStyleId>{5C22544A-7EE6-4342-B048-85BDC9FD1C3A}</a:tableStyleId>
              </a:tblPr>
              <a:tblGrid>
                <a:gridCol w="2306320">
                  <a:extLst>
                    <a:ext uri="{9D8B030D-6E8A-4147-A177-3AD203B41FA5}">
                      <a16:colId xmlns:a16="http://schemas.microsoft.com/office/drawing/2014/main" val="2621138606"/>
                    </a:ext>
                  </a:extLst>
                </a:gridCol>
                <a:gridCol w="1656080">
                  <a:extLst>
                    <a:ext uri="{9D8B030D-6E8A-4147-A177-3AD203B41FA5}">
                      <a16:colId xmlns:a16="http://schemas.microsoft.com/office/drawing/2014/main" val="3353890558"/>
                    </a:ext>
                  </a:extLst>
                </a:gridCol>
              </a:tblGrid>
              <a:tr h="370840">
                <a:tc>
                  <a:txBody>
                    <a:bodyPr/>
                    <a:lstStyle/>
                    <a:p>
                      <a:pPr algn="l" fontAlgn="ctr"/>
                      <a:r>
                        <a:rPr lang="en-US" dirty="0">
                          <a:effectLst/>
                        </a:rPr>
                        <a:t>Landing Outcome</a:t>
                      </a:r>
                    </a:p>
                  </a:txBody>
                  <a:tcPr marL="50800" marR="50800" marT="25400" marB="25400" anchor="ctr"/>
                </a:tc>
                <a:tc>
                  <a:txBody>
                    <a:bodyPr/>
                    <a:lstStyle/>
                    <a:p>
                      <a:pPr algn="l" fontAlgn="ctr"/>
                      <a:r>
                        <a:rPr lang="en-US" dirty="0">
                          <a:effectLst/>
                        </a:rPr>
                        <a:t>Total Outcomes</a:t>
                      </a:r>
                    </a:p>
                  </a:txBody>
                  <a:tcPr marL="50800" marR="50800" marT="25400" marB="25400" anchor="ctr"/>
                </a:tc>
                <a:extLst>
                  <a:ext uri="{0D108BD9-81ED-4DB2-BD59-A6C34878D82A}">
                    <a16:rowId xmlns:a16="http://schemas.microsoft.com/office/drawing/2014/main" val="914923561"/>
                  </a:ext>
                </a:extLst>
              </a:tr>
              <a:tr h="370840">
                <a:tc>
                  <a:txBody>
                    <a:bodyPr/>
                    <a:lstStyle/>
                    <a:p>
                      <a:pPr algn="l"/>
                      <a:r>
                        <a:rPr lang="en-US" dirty="0">
                          <a:effectLst/>
                        </a:rPr>
                        <a:t>No attempt</a:t>
                      </a:r>
                    </a:p>
                  </a:txBody>
                  <a:tcPr marL="50800" marR="50800" marT="25400" marB="25400" anchor="ctr"/>
                </a:tc>
                <a:tc>
                  <a:txBody>
                    <a:bodyPr/>
                    <a:lstStyle/>
                    <a:p>
                      <a:pPr algn="l"/>
                      <a:r>
                        <a:rPr lang="en-NG">
                          <a:effectLst/>
                        </a:rPr>
                        <a:t>10</a:t>
                      </a:r>
                    </a:p>
                  </a:txBody>
                  <a:tcPr marL="50800" marR="50800" marT="25400" marB="25400" anchor="ctr"/>
                </a:tc>
                <a:extLst>
                  <a:ext uri="{0D108BD9-81ED-4DB2-BD59-A6C34878D82A}">
                    <a16:rowId xmlns:a16="http://schemas.microsoft.com/office/drawing/2014/main" val="921938294"/>
                  </a:ext>
                </a:extLst>
              </a:tr>
              <a:tr h="370840">
                <a:tc>
                  <a:txBody>
                    <a:bodyPr/>
                    <a:lstStyle/>
                    <a:p>
                      <a:pPr algn="l"/>
                      <a:r>
                        <a:rPr lang="en-US" dirty="0">
                          <a:effectLst/>
                        </a:rPr>
                        <a:t>Success (drone ship)</a:t>
                      </a:r>
                    </a:p>
                  </a:txBody>
                  <a:tcPr marL="50800" marR="50800" marT="25400" marB="25400" anchor="ctr"/>
                </a:tc>
                <a:tc>
                  <a:txBody>
                    <a:bodyPr/>
                    <a:lstStyle/>
                    <a:p>
                      <a:pPr algn="l"/>
                      <a:r>
                        <a:rPr lang="en-NG">
                          <a:effectLst/>
                        </a:rPr>
                        <a:t>5</a:t>
                      </a:r>
                    </a:p>
                  </a:txBody>
                  <a:tcPr marL="50800" marR="50800" marT="25400" marB="25400" anchor="ctr"/>
                </a:tc>
                <a:extLst>
                  <a:ext uri="{0D108BD9-81ED-4DB2-BD59-A6C34878D82A}">
                    <a16:rowId xmlns:a16="http://schemas.microsoft.com/office/drawing/2014/main" val="1001249070"/>
                  </a:ext>
                </a:extLst>
              </a:tr>
              <a:tr h="370840">
                <a:tc>
                  <a:txBody>
                    <a:bodyPr/>
                    <a:lstStyle/>
                    <a:p>
                      <a:pPr algn="l"/>
                      <a:r>
                        <a:rPr lang="en-US">
                          <a:effectLst/>
                        </a:rPr>
                        <a:t>Failure (drone ship)</a:t>
                      </a:r>
                    </a:p>
                  </a:txBody>
                  <a:tcPr marL="50800" marR="50800" marT="25400" marB="25400" anchor="ctr"/>
                </a:tc>
                <a:tc>
                  <a:txBody>
                    <a:bodyPr/>
                    <a:lstStyle/>
                    <a:p>
                      <a:pPr algn="l"/>
                      <a:r>
                        <a:rPr lang="en-NG" dirty="0">
                          <a:effectLst/>
                        </a:rPr>
                        <a:t>5</a:t>
                      </a:r>
                    </a:p>
                  </a:txBody>
                  <a:tcPr marL="50800" marR="50800" marT="25400" marB="25400" anchor="ctr"/>
                </a:tc>
                <a:extLst>
                  <a:ext uri="{0D108BD9-81ED-4DB2-BD59-A6C34878D82A}">
                    <a16:rowId xmlns:a16="http://schemas.microsoft.com/office/drawing/2014/main" val="1637827878"/>
                  </a:ext>
                </a:extLst>
              </a:tr>
              <a:tr h="370840">
                <a:tc>
                  <a:txBody>
                    <a:bodyPr/>
                    <a:lstStyle/>
                    <a:p>
                      <a:pPr algn="l"/>
                      <a:r>
                        <a:rPr lang="en-US">
                          <a:effectLst/>
                        </a:rPr>
                        <a:t>Success (ground pad)</a:t>
                      </a:r>
                    </a:p>
                  </a:txBody>
                  <a:tcPr marL="50800" marR="50800" marT="25400" marB="25400" anchor="ctr"/>
                </a:tc>
                <a:tc>
                  <a:txBody>
                    <a:bodyPr/>
                    <a:lstStyle/>
                    <a:p>
                      <a:pPr algn="l"/>
                      <a:r>
                        <a:rPr lang="en-NG" dirty="0">
                          <a:effectLst/>
                        </a:rPr>
                        <a:t>3</a:t>
                      </a:r>
                    </a:p>
                  </a:txBody>
                  <a:tcPr marL="50800" marR="50800" marT="25400" marB="25400" anchor="ctr"/>
                </a:tc>
                <a:extLst>
                  <a:ext uri="{0D108BD9-81ED-4DB2-BD59-A6C34878D82A}">
                    <a16:rowId xmlns:a16="http://schemas.microsoft.com/office/drawing/2014/main" val="3588936679"/>
                  </a:ext>
                </a:extLst>
              </a:tr>
              <a:tr h="370840">
                <a:tc>
                  <a:txBody>
                    <a:bodyPr/>
                    <a:lstStyle/>
                    <a:p>
                      <a:pPr algn="l"/>
                      <a:r>
                        <a:rPr lang="en-US">
                          <a:effectLst/>
                        </a:rPr>
                        <a:t>Controlled (ocean)</a:t>
                      </a:r>
                    </a:p>
                  </a:txBody>
                  <a:tcPr marL="50800" marR="50800" marT="25400" marB="25400" anchor="ctr"/>
                </a:tc>
                <a:tc>
                  <a:txBody>
                    <a:bodyPr/>
                    <a:lstStyle/>
                    <a:p>
                      <a:pPr algn="l"/>
                      <a:r>
                        <a:rPr lang="en-NG" dirty="0">
                          <a:effectLst/>
                        </a:rPr>
                        <a:t>3</a:t>
                      </a:r>
                    </a:p>
                  </a:txBody>
                  <a:tcPr marL="50800" marR="50800" marT="25400" marB="25400" anchor="ctr"/>
                </a:tc>
                <a:extLst>
                  <a:ext uri="{0D108BD9-81ED-4DB2-BD59-A6C34878D82A}">
                    <a16:rowId xmlns:a16="http://schemas.microsoft.com/office/drawing/2014/main" val="2001077822"/>
                  </a:ext>
                </a:extLst>
              </a:tr>
              <a:tr h="370840">
                <a:tc>
                  <a:txBody>
                    <a:bodyPr/>
                    <a:lstStyle/>
                    <a:p>
                      <a:pPr algn="l"/>
                      <a:r>
                        <a:rPr lang="en-US">
                          <a:effectLst/>
                        </a:rPr>
                        <a:t>Uncontrolled (ocean)</a:t>
                      </a:r>
                    </a:p>
                  </a:txBody>
                  <a:tcPr marL="50800" marR="50800" marT="25400" marB="25400" anchor="ctr"/>
                </a:tc>
                <a:tc>
                  <a:txBody>
                    <a:bodyPr/>
                    <a:lstStyle/>
                    <a:p>
                      <a:pPr algn="l"/>
                      <a:r>
                        <a:rPr lang="en-NG" dirty="0">
                          <a:effectLst/>
                        </a:rPr>
                        <a:t>2</a:t>
                      </a:r>
                    </a:p>
                  </a:txBody>
                  <a:tcPr marL="50800" marR="50800" marT="25400" marB="25400" anchor="ctr"/>
                </a:tc>
                <a:extLst>
                  <a:ext uri="{0D108BD9-81ED-4DB2-BD59-A6C34878D82A}">
                    <a16:rowId xmlns:a16="http://schemas.microsoft.com/office/drawing/2014/main" val="3650433484"/>
                  </a:ext>
                </a:extLst>
              </a:tr>
              <a:tr h="370840">
                <a:tc>
                  <a:txBody>
                    <a:bodyPr/>
                    <a:lstStyle/>
                    <a:p>
                      <a:pPr algn="l"/>
                      <a:r>
                        <a:rPr lang="en-US" dirty="0">
                          <a:effectLst/>
                        </a:rPr>
                        <a:t>Failure (parachute)</a:t>
                      </a:r>
                    </a:p>
                  </a:txBody>
                  <a:tcPr marL="50800" marR="50800" marT="25400" marB="25400" anchor="ctr"/>
                </a:tc>
                <a:tc>
                  <a:txBody>
                    <a:bodyPr/>
                    <a:lstStyle/>
                    <a:p>
                      <a:pPr algn="l"/>
                      <a:r>
                        <a:rPr lang="en-NG" dirty="0">
                          <a:effectLst/>
                        </a:rPr>
                        <a:t>2</a:t>
                      </a:r>
                    </a:p>
                  </a:txBody>
                  <a:tcPr marL="50800" marR="50800" marT="25400" marB="25400" anchor="ctr"/>
                </a:tc>
                <a:extLst>
                  <a:ext uri="{0D108BD9-81ED-4DB2-BD59-A6C34878D82A}">
                    <a16:rowId xmlns:a16="http://schemas.microsoft.com/office/drawing/2014/main" val="3183444478"/>
                  </a:ext>
                </a:extLst>
              </a:tr>
              <a:tr h="370840">
                <a:tc>
                  <a:txBody>
                    <a:bodyPr/>
                    <a:lstStyle/>
                    <a:p>
                      <a:pPr algn="l"/>
                      <a:r>
                        <a:rPr lang="en-US">
                          <a:effectLst/>
                        </a:rPr>
                        <a:t>Precluded (drone ship)</a:t>
                      </a:r>
                    </a:p>
                  </a:txBody>
                  <a:tcPr marL="50800" marR="50800" marT="25400" marB="25400" anchor="ctr"/>
                </a:tc>
                <a:tc>
                  <a:txBody>
                    <a:bodyPr/>
                    <a:lstStyle/>
                    <a:p>
                      <a:pPr algn="l"/>
                      <a:r>
                        <a:rPr lang="en-NG" dirty="0">
                          <a:effectLst/>
                        </a:rPr>
                        <a:t>1</a:t>
                      </a:r>
                    </a:p>
                  </a:txBody>
                  <a:tcPr marL="50800" marR="50800" marT="25400" marB="25400" anchor="ctr"/>
                </a:tc>
                <a:extLst>
                  <a:ext uri="{0D108BD9-81ED-4DB2-BD59-A6C34878D82A}">
                    <a16:rowId xmlns:a16="http://schemas.microsoft.com/office/drawing/2014/main" val="4092377510"/>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4861735"/>
            <a:ext cx="9613540" cy="1697556"/>
          </a:xfrm>
          <a:prstGeom prst="rect">
            <a:avLst/>
          </a:prstGeom>
        </p:spPr>
        <p:txBody>
          <a:bodyPr lIns="91440" tIns="45720" rIns="91440" bIns="45720" anchor="t">
            <a:normAutofit fontScale="62500" lnSpcReduction="20000"/>
          </a:bodyPr>
          <a:lstStyle/>
          <a:p>
            <a:pPr marL="0" indent="0">
              <a:lnSpc>
                <a:spcPct val="100000"/>
              </a:lnSpc>
              <a:spcBef>
                <a:spcPts val="1400"/>
              </a:spcBef>
              <a:buNone/>
            </a:pPr>
            <a:r>
              <a:rPr lang="en-US" sz="2200" dirty="0">
                <a:solidFill>
                  <a:srgbClr val="0948CB"/>
                </a:solidFill>
                <a:latin typeface="Abadi"/>
              </a:rPr>
              <a:t>SpaceX Launch Sites Overview</a:t>
            </a:r>
          </a:p>
          <a:p>
            <a:pPr>
              <a:lnSpc>
                <a:spcPct val="100000"/>
              </a:lnSpc>
              <a:spcBef>
                <a:spcPts val="1400"/>
              </a:spcBef>
            </a:pPr>
            <a:r>
              <a:rPr lang="en-US" sz="2200" dirty="0">
                <a:solidFill>
                  <a:schemeClr val="accent3">
                    <a:lumMod val="25000"/>
                  </a:schemeClr>
                </a:solidFill>
                <a:latin typeface="Abadi"/>
              </a:rPr>
              <a:t>Coastal Locations: All sites near coastlines for launch safety and debris management.</a:t>
            </a:r>
          </a:p>
          <a:p>
            <a:pPr>
              <a:lnSpc>
                <a:spcPct val="100000"/>
              </a:lnSpc>
              <a:spcBef>
                <a:spcPts val="1400"/>
              </a:spcBef>
            </a:pPr>
            <a:r>
              <a:rPr lang="en-US" sz="2200" dirty="0">
                <a:solidFill>
                  <a:schemeClr val="accent3">
                    <a:lumMod val="25000"/>
                  </a:schemeClr>
                </a:solidFill>
                <a:latin typeface="Abadi"/>
              </a:rPr>
              <a:t>Equatorial Advantage: Proximity to the equator at some sites aids in orbital velocity.</a:t>
            </a:r>
          </a:p>
          <a:p>
            <a:pPr>
              <a:lnSpc>
                <a:spcPct val="100000"/>
              </a:lnSpc>
              <a:spcBef>
                <a:spcPts val="1400"/>
              </a:spcBef>
            </a:pPr>
            <a:r>
              <a:rPr lang="en-US" sz="2200" dirty="0">
                <a:solidFill>
                  <a:schemeClr val="accent3">
                    <a:lumMod val="25000"/>
                  </a:schemeClr>
                </a:solidFill>
                <a:latin typeface="Abadi"/>
              </a:rPr>
              <a:t>Nationwide Presence: Sites span from East (Florida) to West (California) Coast, showing national coverage.</a:t>
            </a:r>
          </a:p>
          <a:p>
            <a:pPr>
              <a:lnSpc>
                <a:spcPct val="100000"/>
              </a:lnSpc>
              <a:spcBef>
                <a:spcPts val="1400"/>
              </a:spcBef>
            </a:pPr>
            <a:r>
              <a:rPr lang="en-US" sz="2200" dirty="0">
                <a:solidFill>
                  <a:schemeClr val="accent3">
                    <a:lumMod val="25000"/>
                  </a:schemeClr>
                </a:solidFill>
                <a:latin typeface="Abadi"/>
              </a:rPr>
              <a:t>Strategic Positioning: Sites chosen for optimal launch conditions and trajectory efficiency.</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Folium Map Showing the locations of SpaceX launch sites</a:t>
            </a:r>
            <a:endParaRPr lang="en-US" dirty="0">
              <a:solidFill>
                <a:srgbClr val="0B49CB"/>
              </a:solidFill>
              <a:latin typeface="Abadi"/>
            </a:endParaRPr>
          </a:p>
        </p:txBody>
      </p:sp>
      <p:pic>
        <p:nvPicPr>
          <p:cNvPr id="6" name="Picture 5" descr="A map of the united states&#10;&#10;Description automatically generated">
            <a:extLst>
              <a:ext uri="{FF2B5EF4-FFF2-40B4-BE49-F238E27FC236}">
                <a16:creationId xmlns:a16="http://schemas.microsoft.com/office/drawing/2014/main" id="{52EBD829-0C71-A26B-6634-D60421DA7032}"/>
              </a:ext>
            </a:extLst>
          </p:cNvPr>
          <p:cNvPicPr>
            <a:picLocks noChangeAspect="1"/>
          </p:cNvPicPr>
          <p:nvPr/>
        </p:nvPicPr>
        <p:blipFill>
          <a:blip r:embed="rId3"/>
          <a:stretch>
            <a:fillRect/>
          </a:stretch>
        </p:blipFill>
        <p:spPr>
          <a:xfrm>
            <a:off x="1808449" y="1378269"/>
            <a:ext cx="8277923" cy="335138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92D3CAF-5422-5248-5A89-93C130236151}"/>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969B1D7-C3DB-7A9E-9DAF-34354D765430}"/>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54754581-5211-9784-83AD-3733BA341860}"/>
              </a:ext>
            </a:extLst>
          </p:cNvPr>
          <p:cNvSpPr>
            <a:spLocks noGrp="1"/>
          </p:cNvSpPr>
          <p:nvPr>
            <p:ph idx="4294967295"/>
          </p:nvPr>
        </p:nvSpPr>
        <p:spPr>
          <a:xfrm>
            <a:off x="770011" y="4861735"/>
            <a:ext cx="9613540" cy="1697556"/>
          </a:xfrm>
          <a:prstGeom prst="rect">
            <a:avLst/>
          </a:prstGeom>
        </p:spPr>
        <p:txBody>
          <a:bodyPr lIns="91440" tIns="45720" rIns="91440" bIns="45720" anchor="t">
            <a:normAutofit fontScale="62500" lnSpcReduction="20000"/>
          </a:bodyPr>
          <a:lstStyle/>
          <a:p>
            <a:pPr marL="0" indent="0">
              <a:lnSpc>
                <a:spcPct val="100000"/>
              </a:lnSpc>
              <a:spcBef>
                <a:spcPts val="1400"/>
              </a:spcBef>
              <a:buNone/>
            </a:pPr>
            <a:r>
              <a:rPr lang="en-US" sz="2200" dirty="0">
                <a:solidFill>
                  <a:srgbClr val="0948CB"/>
                </a:solidFill>
                <a:latin typeface="Abadi"/>
              </a:rPr>
              <a:t>SpaceX Launch Sites Overview</a:t>
            </a:r>
          </a:p>
          <a:p>
            <a:pPr>
              <a:lnSpc>
                <a:spcPct val="100000"/>
              </a:lnSpc>
              <a:spcBef>
                <a:spcPts val="1400"/>
              </a:spcBef>
            </a:pPr>
            <a:r>
              <a:rPr lang="en-US" sz="2200" dirty="0">
                <a:solidFill>
                  <a:schemeClr val="accent3">
                    <a:lumMod val="25000"/>
                  </a:schemeClr>
                </a:solidFill>
                <a:latin typeface="Abadi"/>
              </a:rPr>
              <a:t>Coastal Locations: All sites near coastlines for launch safety and debris management.</a:t>
            </a:r>
          </a:p>
          <a:p>
            <a:pPr>
              <a:lnSpc>
                <a:spcPct val="100000"/>
              </a:lnSpc>
              <a:spcBef>
                <a:spcPts val="1400"/>
              </a:spcBef>
            </a:pPr>
            <a:r>
              <a:rPr lang="en-US" sz="2200" dirty="0">
                <a:solidFill>
                  <a:schemeClr val="accent3">
                    <a:lumMod val="25000"/>
                  </a:schemeClr>
                </a:solidFill>
                <a:latin typeface="Abadi"/>
              </a:rPr>
              <a:t>Equatorial Advantage: Proximity to the equator at some sites aids in orbital velocity.</a:t>
            </a:r>
          </a:p>
          <a:p>
            <a:pPr>
              <a:lnSpc>
                <a:spcPct val="100000"/>
              </a:lnSpc>
              <a:spcBef>
                <a:spcPts val="1400"/>
              </a:spcBef>
            </a:pPr>
            <a:r>
              <a:rPr lang="en-US" sz="2200" dirty="0">
                <a:solidFill>
                  <a:schemeClr val="accent3">
                    <a:lumMod val="25000"/>
                  </a:schemeClr>
                </a:solidFill>
                <a:latin typeface="Abadi"/>
              </a:rPr>
              <a:t>Nationwide Presence: Sites span from East (Florida) to West (California) Coast, showing national coverage.</a:t>
            </a:r>
          </a:p>
          <a:p>
            <a:pPr>
              <a:lnSpc>
                <a:spcPct val="100000"/>
              </a:lnSpc>
              <a:spcBef>
                <a:spcPts val="1400"/>
              </a:spcBef>
            </a:pPr>
            <a:r>
              <a:rPr lang="en-US" sz="2200" dirty="0">
                <a:solidFill>
                  <a:schemeClr val="accent3">
                    <a:lumMod val="25000"/>
                  </a:schemeClr>
                </a:solidFill>
                <a:latin typeface="Abadi"/>
              </a:rPr>
              <a:t>Strategic Positioning: Sites chosen for optimal launch conditions and trajectory efficiency.</a:t>
            </a:r>
          </a:p>
        </p:txBody>
      </p:sp>
      <p:sp>
        <p:nvSpPr>
          <p:cNvPr id="2" name="Title 1">
            <a:extLst>
              <a:ext uri="{FF2B5EF4-FFF2-40B4-BE49-F238E27FC236}">
                <a16:creationId xmlns:a16="http://schemas.microsoft.com/office/drawing/2014/main" id="{058CE4B2-3D47-11F2-D346-77E5F7B2DAF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Folium Map Showing the locations of SpaceX launch sites</a:t>
            </a:r>
            <a:endParaRPr lang="en-US" dirty="0">
              <a:solidFill>
                <a:srgbClr val="0B49CB"/>
              </a:solidFill>
              <a:latin typeface="Abadi"/>
            </a:endParaRPr>
          </a:p>
        </p:txBody>
      </p:sp>
      <p:pic>
        <p:nvPicPr>
          <p:cNvPr id="6" name="Picture 5" descr="A map of the united states&#10;&#10;Description automatically generated">
            <a:extLst>
              <a:ext uri="{FF2B5EF4-FFF2-40B4-BE49-F238E27FC236}">
                <a16:creationId xmlns:a16="http://schemas.microsoft.com/office/drawing/2014/main" id="{04B589F7-48AD-351C-F2EC-4002B1A04311}"/>
              </a:ext>
            </a:extLst>
          </p:cNvPr>
          <p:cNvPicPr>
            <a:picLocks noChangeAspect="1"/>
          </p:cNvPicPr>
          <p:nvPr/>
        </p:nvPicPr>
        <p:blipFill>
          <a:blip r:embed="rId3"/>
          <a:stretch>
            <a:fillRect/>
          </a:stretch>
        </p:blipFill>
        <p:spPr>
          <a:xfrm>
            <a:off x="1808449" y="1378269"/>
            <a:ext cx="8277923" cy="3351386"/>
          </a:xfrm>
          <a:prstGeom prst="rect">
            <a:avLst/>
          </a:prstGeom>
        </p:spPr>
      </p:pic>
    </p:spTree>
    <p:extLst>
      <p:ext uri="{BB962C8B-B14F-4D97-AF65-F5344CB8AC3E}">
        <p14:creationId xmlns:p14="http://schemas.microsoft.com/office/powerpoint/2010/main" val="29735246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30345" y="4689592"/>
            <a:ext cx="9994932" cy="1748472"/>
          </a:xfrm>
          <a:prstGeom prst="rect">
            <a:avLst/>
          </a:prstGeom>
        </p:spPr>
        <p:txBody>
          <a:bodyPr lIns="91440" tIns="45720" rIns="91440" bIns="45720" anchor="t">
            <a:normAutofit fontScale="55000" lnSpcReduction="20000"/>
          </a:bodyPr>
          <a:lstStyle/>
          <a:p>
            <a:pPr marL="0" indent="0">
              <a:lnSpc>
                <a:spcPct val="100000"/>
              </a:lnSpc>
              <a:spcBef>
                <a:spcPts val="1400"/>
              </a:spcBef>
              <a:buNone/>
            </a:pPr>
            <a:r>
              <a:rPr lang="en-US" sz="2200" dirty="0">
                <a:solidFill>
                  <a:srgbClr val="0948CB"/>
                </a:solidFill>
                <a:latin typeface="Abadi"/>
              </a:rPr>
              <a:t>Launch Outcome Analysis at Kennedy Space Center</a:t>
            </a:r>
          </a:p>
          <a:p>
            <a:pPr>
              <a:lnSpc>
                <a:spcPct val="100000"/>
              </a:lnSpc>
              <a:spcBef>
                <a:spcPts val="1400"/>
              </a:spcBef>
            </a:pPr>
            <a:r>
              <a:rPr lang="en-US" sz="2200" dirty="0">
                <a:solidFill>
                  <a:schemeClr val="accent3">
                    <a:lumMod val="25000"/>
                  </a:schemeClr>
                </a:solidFill>
                <a:latin typeface="Abadi"/>
              </a:rPr>
              <a:t>Visual Indicator: Red and green markers denote failed and successful launches, respectively.</a:t>
            </a:r>
          </a:p>
          <a:p>
            <a:pPr>
              <a:lnSpc>
                <a:spcPct val="100000"/>
              </a:lnSpc>
              <a:spcBef>
                <a:spcPts val="1400"/>
              </a:spcBef>
            </a:pPr>
            <a:r>
              <a:rPr lang="en-US" sz="2200" dirty="0">
                <a:solidFill>
                  <a:schemeClr val="accent3">
                    <a:lumMod val="25000"/>
                  </a:schemeClr>
                </a:solidFill>
                <a:latin typeface="Abadi"/>
              </a:rPr>
              <a:t>Clustered Outcomes: A concentration of markers shows a history of launch attempts.</a:t>
            </a:r>
          </a:p>
          <a:p>
            <a:pPr>
              <a:lnSpc>
                <a:spcPct val="100000"/>
              </a:lnSpc>
              <a:spcBef>
                <a:spcPts val="1400"/>
              </a:spcBef>
            </a:pPr>
            <a:r>
              <a:rPr lang="en-US" sz="2200" dirty="0">
                <a:solidFill>
                  <a:schemeClr val="accent3">
                    <a:lumMod val="25000"/>
                  </a:schemeClr>
                </a:solidFill>
                <a:latin typeface="Abadi"/>
              </a:rPr>
              <a:t>Success Correlation: Proximity to the coast may correlate with higher success rates due to clear flight paths and safe landing zones.</a:t>
            </a:r>
          </a:p>
          <a:p>
            <a:pPr>
              <a:lnSpc>
                <a:spcPct val="100000"/>
              </a:lnSpc>
              <a:spcBef>
                <a:spcPts val="1400"/>
              </a:spcBef>
            </a:pPr>
            <a:r>
              <a:rPr lang="en-US" sz="2200" dirty="0">
                <a:solidFill>
                  <a:schemeClr val="accent3">
                    <a:lumMod val="25000"/>
                  </a:schemeClr>
                </a:solidFill>
                <a:latin typeface="Abadi"/>
              </a:rPr>
              <a:t>Strategic Insights: The clustering of green markers suggests a trend of increasing success over time at this site.</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Showing Successful/failed launches for each site on the map </a:t>
            </a:r>
          </a:p>
        </p:txBody>
      </p:sp>
      <p:pic>
        <p:nvPicPr>
          <p:cNvPr id="4" name="Picture 3" descr="A map of a city&#10;&#10;Description automatically generated">
            <a:extLst>
              <a:ext uri="{FF2B5EF4-FFF2-40B4-BE49-F238E27FC236}">
                <a16:creationId xmlns:a16="http://schemas.microsoft.com/office/drawing/2014/main" id="{2811565F-9FD6-4333-BE26-F68A07D49977}"/>
              </a:ext>
            </a:extLst>
          </p:cNvPr>
          <p:cNvPicPr>
            <a:picLocks noChangeAspect="1"/>
          </p:cNvPicPr>
          <p:nvPr/>
        </p:nvPicPr>
        <p:blipFill>
          <a:blip r:embed="rId3"/>
          <a:stretch>
            <a:fillRect/>
          </a:stretch>
        </p:blipFill>
        <p:spPr>
          <a:xfrm>
            <a:off x="3444240" y="1448075"/>
            <a:ext cx="6094992" cy="304370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601573"/>
            <a:ext cx="5325989" cy="4738267"/>
          </a:xfrm>
          <a:prstGeom prst="rect">
            <a:avLst/>
          </a:prstGeom>
        </p:spPr>
        <p:txBody>
          <a:bodyPr lIns="91440" tIns="45720" rIns="91440" bIns="45720" anchor="t">
            <a:normAutofit fontScale="92500" lnSpcReduction="20000"/>
          </a:bodyPr>
          <a:lstStyle/>
          <a:p>
            <a:pPr>
              <a:lnSpc>
                <a:spcPct val="100000"/>
              </a:lnSpc>
              <a:spcBef>
                <a:spcPts val="1400"/>
              </a:spcBef>
            </a:pPr>
            <a:r>
              <a:rPr lang="en-US" sz="2200" dirty="0">
                <a:solidFill>
                  <a:srgbClr val="0948CB"/>
                </a:solidFill>
                <a:latin typeface="Abadi"/>
              </a:rPr>
              <a:t>Key Elements: </a:t>
            </a:r>
            <a:r>
              <a:rPr lang="en-US" sz="2200" dirty="0">
                <a:solidFill>
                  <a:schemeClr val="accent3">
                    <a:lumMod val="25000"/>
                  </a:schemeClr>
                </a:solidFill>
                <a:latin typeface="Abadi"/>
              </a:rPr>
              <a:t>Lines connecting launch site to railway, highway, and coastline.</a:t>
            </a:r>
          </a:p>
          <a:p>
            <a:pPr>
              <a:lnSpc>
                <a:spcPct val="100000"/>
              </a:lnSpc>
              <a:spcBef>
                <a:spcPts val="1400"/>
              </a:spcBef>
            </a:pPr>
            <a:r>
              <a:rPr lang="en-US" sz="2200" dirty="0">
                <a:solidFill>
                  <a:srgbClr val="0948CB"/>
                </a:solidFill>
                <a:latin typeface="Abadi"/>
              </a:rPr>
              <a:t>Distance Measurement: </a:t>
            </a:r>
            <a:r>
              <a:rPr lang="en-US" sz="2200" dirty="0">
                <a:solidFill>
                  <a:schemeClr val="accent3">
                    <a:lumMod val="25000"/>
                  </a:schemeClr>
                </a:solidFill>
                <a:latin typeface="Abadi"/>
              </a:rPr>
              <a:t>Blue lines indicate measured distances showcasing strategic location choices for the launch site.</a:t>
            </a:r>
          </a:p>
          <a:p>
            <a:pPr>
              <a:lnSpc>
                <a:spcPct val="100000"/>
              </a:lnSpc>
              <a:spcBef>
                <a:spcPts val="1400"/>
              </a:spcBef>
            </a:pPr>
            <a:r>
              <a:rPr lang="en-US" sz="2200" dirty="0">
                <a:solidFill>
                  <a:srgbClr val="0948CB"/>
                </a:solidFill>
                <a:latin typeface="Abadi"/>
              </a:rPr>
              <a:t>Infrastructure Insights: </a:t>
            </a:r>
            <a:r>
              <a:rPr lang="en-US" sz="2200" dirty="0">
                <a:solidFill>
                  <a:schemeClr val="accent3">
                    <a:lumMod val="25000"/>
                  </a:schemeClr>
                </a:solidFill>
                <a:latin typeface="Abadi"/>
              </a:rPr>
              <a:t>Proximity to railways and highways facilitates transportation and logistics efficiency, while closeness to the coastline allows for safer launch trajectories and potential landing zones.</a:t>
            </a:r>
          </a:p>
          <a:p>
            <a:pPr>
              <a:lnSpc>
                <a:spcPct val="100000"/>
              </a:lnSpc>
              <a:spcBef>
                <a:spcPts val="1400"/>
              </a:spcBef>
            </a:pPr>
            <a:r>
              <a:rPr lang="en-US" sz="2200" dirty="0">
                <a:solidFill>
                  <a:srgbClr val="0948CB"/>
                </a:solidFill>
                <a:latin typeface="Abadi"/>
              </a:rPr>
              <a:t>Geographical Advantage: </a:t>
            </a:r>
            <a:r>
              <a:rPr lang="en-US" sz="2200" dirty="0">
                <a:solidFill>
                  <a:schemeClr val="accent3">
                    <a:lumMod val="25000"/>
                  </a:schemeClr>
                </a:solidFill>
                <a:latin typeface="Abadi"/>
              </a:rPr>
              <a:t>The site's location is likely chosen for optimal access to necessary infrastructure while maintaining safety standards for launch and landing operations.</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813174"/>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Showing Proximity of Launch Site to Infrastructure</a:t>
            </a:r>
          </a:p>
          <a:p>
            <a:endParaRPr lang="en-US" dirty="0">
              <a:solidFill>
                <a:srgbClr val="0B49CB"/>
              </a:solidFill>
              <a:latin typeface="Abadi"/>
            </a:endParaRPr>
          </a:p>
        </p:txBody>
      </p:sp>
      <p:pic>
        <p:nvPicPr>
          <p:cNvPr id="4" name="Picture 3" descr="A map with red circles and blue lines&#10;&#10;Description automatically generated">
            <a:extLst>
              <a:ext uri="{FF2B5EF4-FFF2-40B4-BE49-F238E27FC236}">
                <a16:creationId xmlns:a16="http://schemas.microsoft.com/office/drawing/2014/main" id="{5ACC873B-87EB-80AF-1AD8-135ADC51F70B}"/>
              </a:ext>
            </a:extLst>
          </p:cNvPr>
          <p:cNvPicPr>
            <a:picLocks noChangeAspect="1"/>
          </p:cNvPicPr>
          <p:nvPr/>
        </p:nvPicPr>
        <p:blipFill>
          <a:blip r:embed="rId3"/>
          <a:stretch>
            <a:fillRect/>
          </a:stretch>
        </p:blipFill>
        <p:spPr>
          <a:xfrm>
            <a:off x="6387377" y="1502910"/>
            <a:ext cx="4250143" cy="452266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54245" y="3950551"/>
            <a:ext cx="10883510" cy="2275841"/>
          </a:xfrm>
          <a:prstGeom prst="rect">
            <a:avLst/>
          </a:prstGeom>
        </p:spPr>
        <p:txBody>
          <a:bodyPr lIns="91440" tIns="45720" rIns="91440" bIns="45720" anchor="t">
            <a:normAutofit fontScale="47500" lnSpcReduction="20000"/>
          </a:bodyPr>
          <a:lstStyle/>
          <a:p>
            <a:pPr>
              <a:lnSpc>
                <a:spcPct val="100000"/>
              </a:lnSpc>
              <a:spcBef>
                <a:spcPts val="1400"/>
              </a:spcBef>
            </a:pPr>
            <a:r>
              <a:rPr lang="en-US" sz="2200" dirty="0">
                <a:solidFill>
                  <a:srgbClr val="0948CB"/>
                </a:solidFill>
                <a:latin typeface="Abadi"/>
              </a:rPr>
              <a:t>Launch Success Distribution by Site</a:t>
            </a:r>
          </a:p>
          <a:p>
            <a:pPr>
              <a:lnSpc>
                <a:spcPct val="100000"/>
              </a:lnSpc>
              <a:spcBef>
                <a:spcPts val="1400"/>
              </a:spcBef>
            </a:pPr>
            <a:r>
              <a:rPr lang="en-US" sz="2200" dirty="0">
                <a:solidFill>
                  <a:srgbClr val="0948CB"/>
                </a:solidFill>
                <a:latin typeface="Abadi"/>
              </a:rPr>
              <a:t>Dashboard Element: </a:t>
            </a:r>
            <a:r>
              <a:rPr lang="en-US" sz="2200" dirty="0">
                <a:solidFill>
                  <a:schemeClr val="accent3">
                    <a:lumMod val="25000"/>
                  </a:schemeClr>
                </a:solidFill>
                <a:latin typeface="Abadi"/>
              </a:rPr>
              <a:t>Pie chart visualizing the proportion of total successful launches from different SpaceX sites.</a:t>
            </a:r>
          </a:p>
          <a:p>
            <a:pPr>
              <a:lnSpc>
                <a:spcPct val="100000"/>
              </a:lnSpc>
              <a:spcBef>
                <a:spcPts val="1400"/>
              </a:spcBef>
            </a:pPr>
            <a:r>
              <a:rPr lang="en-US" sz="2200" dirty="0">
                <a:solidFill>
                  <a:schemeClr val="accent3">
                    <a:lumMod val="25000"/>
                  </a:schemeClr>
                </a:solidFill>
                <a:latin typeface="Abadi"/>
              </a:rPr>
              <a:t>Key Insights:</a:t>
            </a:r>
          </a:p>
          <a:p>
            <a:pPr>
              <a:lnSpc>
                <a:spcPct val="100000"/>
              </a:lnSpc>
              <a:spcBef>
                <a:spcPts val="1400"/>
              </a:spcBef>
            </a:pPr>
            <a:r>
              <a:rPr lang="en-US" sz="2200" dirty="0">
                <a:solidFill>
                  <a:schemeClr val="accent3">
                    <a:lumMod val="25000"/>
                  </a:schemeClr>
                </a:solidFill>
                <a:latin typeface="Abadi"/>
              </a:rPr>
              <a:t>The majority of successful launches originate from the CCAFS LC-40 site.</a:t>
            </a:r>
          </a:p>
          <a:p>
            <a:pPr>
              <a:lnSpc>
                <a:spcPct val="100000"/>
              </a:lnSpc>
              <a:spcBef>
                <a:spcPts val="1400"/>
              </a:spcBef>
            </a:pPr>
            <a:r>
              <a:rPr lang="en-US" sz="2200" dirty="0">
                <a:solidFill>
                  <a:schemeClr val="accent3">
                    <a:lumMod val="25000"/>
                  </a:schemeClr>
                </a:solidFill>
                <a:latin typeface="Abadi"/>
              </a:rPr>
              <a:t>KSC LC-39A follows as the second most frequent site for successful launches.</a:t>
            </a:r>
          </a:p>
          <a:p>
            <a:pPr>
              <a:lnSpc>
                <a:spcPct val="100000"/>
              </a:lnSpc>
              <a:spcBef>
                <a:spcPts val="1400"/>
              </a:spcBef>
            </a:pPr>
            <a:r>
              <a:rPr lang="en-US" sz="2200" dirty="0">
                <a:solidFill>
                  <a:schemeClr val="accent3">
                    <a:lumMod val="25000"/>
                  </a:schemeClr>
                </a:solidFill>
                <a:latin typeface="Abadi"/>
              </a:rPr>
              <a:t>The VAFB SLC-4E and CCAFS SLC-40 sites contribute less to the overall success rate.</a:t>
            </a:r>
          </a:p>
          <a:p>
            <a:pPr>
              <a:lnSpc>
                <a:spcPct val="100000"/>
              </a:lnSpc>
              <a:spcBef>
                <a:spcPts val="1400"/>
              </a:spcBef>
            </a:pPr>
            <a:r>
              <a:rPr lang="en-US" sz="2200" dirty="0">
                <a:solidFill>
                  <a:srgbClr val="0948CB"/>
                </a:solidFill>
                <a:latin typeface="Abadi"/>
              </a:rPr>
              <a:t>Strategic Importance: </a:t>
            </a:r>
            <a:r>
              <a:rPr lang="en-US" sz="2200" dirty="0">
                <a:solidFill>
                  <a:schemeClr val="accent3">
                    <a:lumMod val="25000"/>
                  </a:schemeClr>
                </a:solidFill>
                <a:latin typeface="Abadi"/>
              </a:rPr>
              <a:t>The visualization highlights the significance of each launch site in SpaceX's operational success and may guide future infrastructure and resource allocation.</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Plotly Dashboard Showing Success Distribution  </a:t>
            </a:r>
          </a:p>
        </p:txBody>
      </p:sp>
      <p:pic>
        <p:nvPicPr>
          <p:cNvPr id="4" name="Picture 3" descr="A pie chart with different colors&#10;&#10;Description automatically generated">
            <a:extLst>
              <a:ext uri="{FF2B5EF4-FFF2-40B4-BE49-F238E27FC236}">
                <a16:creationId xmlns:a16="http://schemas.microsoft.com/office/drawing/2014/main" id="{015EA967-875E-D18C-A283-D2F466A921B9}"/>
              </a:ext>
            </a:extLst>
          </p:cNvPr>
          <p:cNvPicPr>
            <a:picLocks noChangeAspect="1"/>
          </p:cNvPicPr>
          <p:nvPr/>
        </p:nvPicPr>
        <p:blipFill rotWithShape="1">
          <a:blip r:embed="rId3"/>
          <a:srcRect r="1201"/>
          <a:stretch/>
        </p:blipFill>
        <p:spPr>
          <a:xfrm>
            <a:off x="2889735" y="1325506"/>
            <a:ext cx="6335545" cy="239508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392866"/>
            <a:ext cx="9907777" cy="51674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The commercial space age has arrived with companies like SpaceX leading the way.</a:t>
            </a:r>
          </a:p>
          <a:p>
            <a:pPr>
              <a:spcBef>
                <a:spcPts val="1400"/>
              </a:spcBef>
            </a:pPr>
            <a:r>
              <a:rPr lang="en-US" sz="2200" dirty="0">
                <a:solidFill>
                  <a:schemeClr val="accent3">
                    <a:lumMod val="25000"/>
                  </a:schemeClr>
                </a:solidFill>
                <a:latin typeface="Abadi" panose="020B0604020104020204" pitchFamily="34" charset="0"/>
              </a:rPr>
              <a:t>SpaceX's achievements include ISS missions, the </a:t>
            </a:r>
            <a:r>
              <a:rPr lang="en-US" sz="2200" dirty="0" err="1">
                <a:solidFill>
                  <a:schemeClr val="accent3">
                    <a:lumMod val="25000"/>
                  </a:schemeClr>
                </a:solidFill>
                <a:latin typeface="Abadi" panose="020B0604020104020204" pitchFamily="34" charset="0"/>
              </a:rPr>
              <a:t>Starlink</a:t>
            </a:r>
            <a:r>
              <a:rPr lang="en-US" sz="2200" dirty="0">
                <a:solidFill>
                  <a:schemeClr val="accent3">
                    <a:lumMod val="25000"/>
                  </a:schemeClr>
                </a:solidFill>
                <a:latin typeface="Abadi" panose="020B0604020104020204" pitchFamily="34" charset="0"/>
              </a:rPr>
              <a:t> project, and manned flights.</a:t>
            </a:r>
          </a:p>
          <a:p>
            <a:pPr>
              <a:spcBef>
                <a:spcPts val="1400"/>
              </a:spcBef>
            </a:pPr>
            <a:r>
              <a:rPr lang="en-US" sz="2200" dirty="0">
                <a:solidFill>
                  <a:schemeClr val="accent3">
                    <a:lumMod val="25000"/>
                  </a:schemeClr>
                </a:solidFill>
                <a:latin typeface="Abadi" panose="020B0604020104020204" pitchFamily="34" charset="0"/>
              </a:rPr>
              <a:t>Their Falcon 9 rocket launch costs are lower due to reusable stages.</a:t>
            </a:r>
          </a:p>
          <a:p>
            <a:pPr>
              <a:spcBef>
                <a:spcPts val="1400"/>
              </a:spcBef>
            </a:pPr>
            <a:r>
              <a:rPr lang="en-US" sz="2200" dirty="0">
                <a:solidFill>
                  <a:schemeClr val="accent3">
                    <a:lumMod val="25000"/>
                  </a:schemeClr>
                </a:solidFill>
                <a:latin typeface="Abadi" panose="020B0604020104020204" pitchFamily="34" charset="0"/>
              </a:rPr>
              <a:t>Predicting first-stage landings is key to determining launch costs.</a:t>
            </a:r>
          </a:p>
          <a:p>
            <a:pPr>
              <a:spcBef>
                <a:spcPts val="1400"/>
              </a:spcBef>
            </a:pPr>
            <a:r>
              <a:rPr lang="en-US" sz="2200" dirty="0">
                <a:solidFill>
                  <a:schemeClr val="accent3">
                    <a:lumMod val="25000"/>
                  </a:schemeClr>
                </a:solidFill>
                <a:latin typeface="Abadi" panose="020B0604020104020204" pitchFamily="34" charset="0"/>
              </a:rPr>
              <a:t>Using 3D visuals, we'll understand the Falcon 9's design and cost implications.</a:t>
            </a:r>
          </a:p>
          <a:p>
            <a:pPr>
              <a:spcBef>
                <a:spcPts val="1400"/>
              </a:spcBef>
            </a:pPr>
            <a:r>
              <a:rPr lang="en-US" sz="2200" dirty="0">
                <a:solidFill>
                  <a:schemeClr val="accent3">
                    <a:lumMod val="25000"/>
                  </a:schemeClr>
                </a:solidFill>
                <a:latin typeface="Abadi" panose="020B0604020104020204" pitchFamily="34" charset="0"/>
              </a:rPr>
              <a:t>As Space Y's data scientist, I aim to shape our pricing strategy using SpaceX's data.</a:t>
            </a:r>
          </a:p>
          <a:p>
            <a:pPr>
              <a:spcBef>
                <a:spcPts val="1400"/>
              </a:spcBef>
            </a:pPr>
            <a:r>
              <a:rPr lang="en-US" sz="2200" dirty="0">
                <a:solidFill>
                  <a:schemeClr val="accent3">
                    <a:lumMod val="25000"/>
                  </a:schemeClr>
                </a:solidFill>
                <a:latin typeface="Abadi" panose="020B0604020104020204" pitchFamily="34" charset="0"/>
              </a:rPr>
              <a:t>We'll use machine learning, not rocket science, to predict stage reusability.</a:t>
            </a:r>
          </a:p>
          <a:p>
            <a:pPr>
              <a:spcBef>
                <a:spcPts val="1400"/>
              </a:spcBef>
            </a:pPr>
            <a:r>
              <a:rPr lang="en-US" sz="2200" dirty="0">
                <a:solidFill>
                  <a:schemeClr val="accent3">
                    <a:lumMod val="25000"/>
                  </a:schemeClr>
                </a:solidFill>
                <a:latin typeface="Abadi" panose="020B0604020104020204" pitchFamily="34" charset="0"/>
              </a:rPr>
              <a:t>We'll navigate through data-driven strategies for competitive space travel pricing.</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23960" y="3975608"/>
            <a:ext cx="10551583" cy="2231496"/>
          </a:xfrm>
          <a:prstGeom prst="rect">
            <a:avLst/>
          </a:prstGeom>
        </p:spPr>
        <p:txBody>
          <a:bodyPr lIns="91440" tIns="45720" rIns="91440" bIns="45720" anchor="t">
            <a:normAutofit fontScale="62500" lnSpcReduction="20000"/>
          </a:bodyPr>
          <a:lstStyle/>
          <a:p>
            <a:pPr marL="0" indent="0">
              <a:lnSpc>
                <a:spcPct val="100000"/>
              </a:lnSpc>
              <a:spcBef>
                <a:spcPts val="1400"/>
              </a:spcBef>
              <a:buNone/>
            </a:pPr>
            <a:r>
              <a:rPr lang="en-US" sz="2200" dirty="0">
                <a:solidFill>
                  <a:srgbClr val="0948CB"/>
                </a:solidFill>
                <a:latin typeface="Abadi"/>
              </a:rPr>
              <a:t>Success Ratio at CCAFS LC-40 Launch Site</a:t>
            </a:r>
          </a:p>
          <a:p>
            <a:pPr>
              <a:lnSpc>
                <a:spcPct val="100000"/>
              </a:lnSpc>
              <a:spcBef>
                <a:spcPts val="1400"/>
              </a:spcBef>
            </a:pPr>
            <a:r>
              <a:rPr lang="en-US" sz="2200" dirty="0">
                <a:solidFill>
                  <a:srgbClr val="0948CB"/>
                </a:solidFill>
                <a:latin typeface="Abadi"/>
              </a:rPr>
              <a:t>Dashboard Feature: </a:t>
            </a:r>
            <a:r>
              <a:rPr lang="en-US" sz="2200" dirty="0">
                <a:solidFill>
                  <a:schemeClr val="accent3">
                    <a:lumMod val="25000"/>
                  </a:schemeClr>
                </a:solidFill>
                <a:latin typeface="Abadi"/>
              </a:rPr>
              <a:t>Pie chart illustrating the success ratio of launches at the CCAFS LC-40 site.</a:t>
            </a:r>
          </a:p>
          <a:p>
            <a:pPr>
              <a:lnSpc>
                <a:spcPct val="100000"/>
              </a:lnSpc>
              <a:spcBef>
                <a:spcPts val="1400"/>
              </a:spcBef>
            </a:pPr>
            <a:r>
              <a:rPr lang="en-US" sz="2200" dirty="0">
                <a:solidFill>
                  <a:srgbClr val="0948CB"/>
                </a:solidFill>
                <a:latin typeface="Abadi"/>
              </a:rPr>
              <a:t>Key Insights:</a:t>
            </a:r>
          </a:p>
          <a:p>
            <a:pPr>
              <a:lnSpc>
                <a:spcPct val="100000"/>
              </a:lnSpc>
              <a:spcBef>
                <a:spcPts val="1400"/>
              </a:spcBef>
            </a:pPr>
            <a:r>
              <a:rPr lang="en-US" sz="2200" dirty="0">
                <a:solidFill>
                  <a:schemeClr val="accent3">
                    <a:lumMod val="25000"/>
                  </a:schemeClr>
                </a:solidFill>
                <a:latin typeface="Abadi"/>
              </a:rPr>
              <a:t>The vast majority (73.1%) of launches from the CCAFS LC-40 site have been successful.</a:t>
            </a:r>
          </a:p>
          <a:p>
            <a:pPr>
              <a:lnSpc>
                <a:spcPct val="100000"/>
              </a:lnSpc>
              <a:spcBef>
                <a:spcPts val="1400"/>
              </a:spcBef>
            </a:pPr>
            <a:r>
              <a:rPr lang="en-US" sz="2200" dirty="0">
                <a:solidFill>
                  <a:schemeClr val="accent3">
                    <a:lumMod val="25000"/>
                  </a:schemeClr>
                </a:solidFill>
                <a:latin typeface="Abadi"/>
              </a:rPr>
              <a:t>A significant minority (26.9%) of launches have not been successful, indicating room for improvement and analysis.</a:t>
            </a:r>
          </a:p>
          <a:p>
            <a:pPr>
              <a:lnSpc>
                <a:spcPct val="100000"/>
              </a:lnSpc>
              <a:spcBef>
                <a:spcPts val="1400"/>
              </a:spcBef>
            </a:pPr>
            <a:r>
              <a:rPr lang="en-US" sz="2200" dirty="0">
                <a:solidFill>
                  <a:srgbClr val="0948CB"/>
                </a:solidFill>
                <a:latin typeface="Abadi"/>
              </a:rPr>
              <a:t>Strategic Implications: </a:t>
            </a:r>
            <a:r>
              <a:rPr lang="en-US" sz="2200" dirty="0">
                <a:solidFill>
                  <a:schemeClr val="accent3">
                    <a:lumMod val="25000"/>
                  </a:schemeClr>
                </a:solidFill>
                <a:latin typeface="Abadi"/>
              </a:rPr>
              <a:t>Understanding the factors behind the unsuccessful launches can drive improvements in future missions, ensuring higher success rates and reliability.</a:t>
            </a: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Plotly Dashboard Showing Success Distribution of the Highest Site  </a:t>
            </a:r>
          </a:p>
        </p:txBody>
      </p:sp>
      <p:pic>
        <p:nvPicPr>
          <p:cNvPr id="4" name="Picture 3" descr="A blue and red pie chart&#10;&#10;Description automatically generated">
            <a:extLst>
              <a:ext uri="{FF2B5EF4-FFF2-40B4-BE49-F238E27FC236}">
                <a16:creationId xmlns:a16="http://schemas.microsoft.com/office/drawing/2014/main" id="{1894941B-A266-E021-1010-6DBAF348AF7C}"/>
              </a:ext>
            </a:extLst>
          </p:cNvPr>
          <p:cNvPicPr>
            <a:picLocks noChangeAspect="1"/>
          </p:cNvPicPr>
          <p:nvPr/>
        </p:nvPicPr>
        <p:blipFill>
          <a:blip r:embed="rId3"/>
          <a:stretch>
            <a:fillRect/>
          </a:stretch>
        </p:blipFill>
        <p:spPr>
          <a:xfrm>
            <a:off x="2761488" y="1391899"/>
            <a:ext cx="6047028" cy="229140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4118056"/>
            <a:ext cx="9352397" cy="2025586"/>
          </a:xfrm>
          <a:prstGeom prst="rect">
            <a:avLst/>
          </a:prstGeom>
        </p:spPr>
        <p:txBody>
          <a:bodyPr lIns="91440" tIns="45720" rIns="91440" bIns="45720" anchor="t">
            <a:normAutofit fontScale="47500" lnSpcReduction="20000"/>
          </a:bodyPr>
          <a:lstStyle/>
          <a:p>
            <a:pPr marL="0" indent="0">
              <a:lnSpc>
                <a:spcPct val="100000"/>
              </a:lnSpc>
              <a:spcBef>
                <a:spcPts val="1400"/>
              </a:spcBef>
              <a:buNone/>
            </a:pPr>
            <a:r>
              <a:rPr lang="en-US" sz="2200" dirty="0">
                <a:solidFill>
                  <a:srgbClr val="0948CB"/>
                </a:solidFill>
                <a:latin typeface="Abadi" panose="020B0604020104020204" pitchFamily="34" charset="0"/>
              </a:rPr>
              <a:t>Payload vs. Launch Outcome Correlation</a:t>
            </a:r>
          </a:p>
          <a:p>
            <a:pPr>
              <a:lnSpc>
                <a:spcPct val="100000"/>
              </a:lnSpc>
              <a:spcBef>
                <a:spcPts val="1400"/>
              </a:spcBef>
            </a:pPr>
            <a:r>
              <a:rPr lang="en-US" sz="2200" dirty="0">
                <a:solidFill>
                  <a:srgbClr val="0948CB"/>
                </a:solidFill>
                <a:latin typeface="Abadi" panose="020B0604020104020204" pitchFamily="34" charset="0"/>
              </a:rPr>
              <a:t>Dashboard Feature: </a:t>
            </a:r>
            <a:r>
              <a:rPr lang="en-US" sz="2200" dirty="0">
                <a:solidFill>
                  <a:schemeClr val="accent3">
                    <a:lumMod val="25000"/>
                  </a:schemeClr>
                </a:solidFill>
                <a:latin typeface="Abadi" panose="020B0604020104020204" pitchFamily="34" charset="0"/>
              </a:rPr>
              <a:t>Interactive scatter plot showing the correlation between payload mass and launch success for all sites.</a:t>
            </a:r>
          </a:p>
          <a:p>
            <a:pPr>
              <a:lnSpc>
                <a:spcPct val="100000"/>
              </a:lnSpc>
              <a:spcBef>
                <a:spcPts val="1400"/>
              </a:spcBef>
            </a:pPr>
            <a:r>
              <a:rPr lang="en-US" sz="2200" dirty="0">
                <a:solidFill>
                  <a:srgbClr val="0948CB"/>
                </a:solidFill>
                <a:latin typeface="Abadi" panose="020B0604020104020204" pitchFamily="34" charset="0"/>
              </a:rPr>
              <a:t>Key Insights:</a:t>
            </a:r>
          </a:p>
          <a:p>
            <a:pPr>
              <a:lnSpc>
                <a:spcPct val="100000"/>
              </a:lnSpc>
              <a:spcBef>
                <a:spcPts val="1400"/>
              </a:spcBef>
            </a:pPr>
            <a:r>
              <a:rPr lang="en-US" sz="2200" dirty="0">
                <a:solidFill>
                  <a:schemeClr val="accent3">
                    <a:lumMod val="25000"/>
                  </a:schemeClr>
                </a:solidFill>
                <a:latin typeface="Abadi" panose="020B0604020104020204" pitchFamily="34" charset="0"/>
              </a:rPr>
              <a:t>Launch outcomes are evenly distributed across different booster versions.</a:t>
            </a:r>
          </a:p>
          <a:p>
            <a:pPr>
              <a:lnSpc>
                <a:spcPct val="100000"/>
              </a:lnSpc>
              <a:spcBef>
                <a:spcPts val="1400"/>
              </a:spcBef>
            </a:pPr>
            <a:r>
              <a:rPr lang="en-US" sz="2200" dirty="0">
                <a:solidFill>
                  <a:schemeClr val="accent3">
                    <a:lumMod val="25000"/>
                  </a:schemeClr>
                </a:solidFill>
                <a:latin typeface="Abadi" panose="020B0604020104020204" pitchFamily="34" charset="0"/>
              </a:rPr>
              <a:t>Success rate is consistent across a wide range of payload masses, indicating robust performance.</a:t>
            </a:r>
          </a:p>
          <a:p>
            <a:pPr>
              <a:lnSpc>
                <a:spcPct val="100000"/>
              </a:lnSpc>
              <a:spcBef>
                <a:spcPts val="1400"/>
              </a:spcBef>
            </a:pPr>
            <a:r>
              <a:rPr lang="en-US" sz="2200" dirty="0">
                <a:solidFill>
                  <a:schemeClr val="accent3">
                    <a:lumMod val="25000"/>
                  </a:schemeClr>
                </a:solidFill>
                <a:latin typeface="Abadi" panose="020B0604020104020204" pitchFamily="34" charset="0"/>
              </a:rPr>
              <a:t>The majority of failures occur with lower payload masses, particularly under 2000 kg.</a:t>
            </a:r>
          </a:p>
          <a:p>
            <a:pPr>
              <a:lnSpc>
                <a:spcPct val="100000"/>
              </a:lnSpc>
              <a:spcBef>
                <a:spcPts val="1400"/>
              </a:spcBef>
            </a:pPr>
            <a:r>
              <a:rPr lang="en-US" sz="2200" dirty="0">
                <a:solidFill>
                  <a:srgbClr val="0948CB"/>
                </a:solidFill>
                <a:latin typeface="Abadi" panose="020B0604020104020204" pitchFamily="34" charset="0"/>
              </a:rPr>
              <a:t>Strategic Implications: </a:t>
            </a:r>
            <a:r>
              <a:rPr lang="en-US" sz="2200" dirty="0">
                <a:solidFill>
                  <a:schemeClr val="accent3">
                    <a:lumMod val="25000"/>
                  </a:schemeClr>
                </a:solidFill>
                <a:latin typeface="Abadi" panose="020B0604020104020204" pitchFamily="34" charset="0"/>
              </a:rPr>
              <a:t>This suggests that factors other than payload mass are more critical to launch success and should be the focus of further analysis.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Plotly Dashboard Showing Payload vs. Launch Outcome scatter plot</a:t>
            </a:r>
          </a:p>
        </p:txBody>
      </p:sp>
      <p:pic>
        <p:nvPicPr>
          <p:cNvPr id="4" name="Picture 3" descr="A screenshot of a computer&#10;&#10;Description automatically generated">
            <a:extLst>
              <a:ext uri="{FF2B5EF4-FFF2-40B4-BE49-F238E27FC236}">
                <a16:creationId xmlns:a16="http://schemas.microsoft.com/office/drawing/2014/main" id="{296DE22F-17B9-EE57-BC5B-2D84DBA8D25B}"/>
              </a:ext>
            </a:extLst>
          </p:cNvPr>
          <p:cNvPicPr>
            <a:picLocks noChangeAspect="1"/>
          </p:cNvPicPr>
          <p:nvPr/>
        </p:nvPicPr>
        <p:blipFill>
          <a:blip r:embed="rId3"/>
          <a:stretch>
            <a:fillRect/>
          </a:stretch>
        </p:blipFill>
        <p:spPr>
          <a:xfrm>
            <a:off x="2003255" y="1360143"/>
            <a:ext cx="7515649" cy="249969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718203"/>
            <a:ext cx="4378913" cy="4601147"/>
          </a:xfrm>
          <a:prstGeom prst="rect">
            <a:avLst/>
          </a:prstGeom>
        </p:spPr>
        <p:txBody>
          <a:bodyPr vert="horz" lIns="91440" tIns="45720" rIns="91440" bIns="45720" rtlCol="0" anchor="t">
            <a:normAutofit fontScale="92500" lnSpcReduction="20000"/>
          </a:bodyPr>
          <a:lstStyle/>
          <a:p>
            <a:pPr>
              <a:lnSpc>
                <a:spcPct val="100000"/>
              </a:lnSpc>
              <a:spcBef>
                <a:spcPts val="1400"/>
              </a:spcBef>
            </a:pPr>
            <a:r>
              <a:rPr lang="en-US" sz="2200" dirty="0">
                <a:solidFill>
                  <a:schemeClr val="accent3">
                    <a:lumMod val="25000"/>
                  </a:schemeClr>
                </a:solidFill>
                <a:latin typeface="Abadi"/>
              </a:rPr>
              <a:t>The bar chart illustrates the accuracy of four different classification models, highlighting which model achieved the highest score.</a:t>
            </a:r>
          </a:p>
          <a:p>
            <a:pPr marL="0" indent="0">
              <a:lnSpc>
                <a:spcPct val="100000"/>
              </a:lnSpc>
              <a:spcBef>
                <a:spcPts val="1400"/>
              </a:spcBef>
              <a:buNone/>
            </a:pPr>
            <a:r>
              <a:rPr lang="en-US" sz="2200" dirty="0">
                <a:solidFill>
                  <a:srgbClr val="0948CB"/>
                </a:solidFill>
                <a:latin typeface="Abadi"/>
              </a:rPr>
              <a:t>Key insights </a:t>
            </a:r>
          </a:p>
          <a:p>
            <a:pPr>
              <a:lnSpc>
                <a:spcPct val="100000"/>
              </a:lnSpc>
              <a:spcBef>
                <a:spcPts val="1400"/>
              </a:spcBef>
            </a:pPr>
            <a:r>
              <a:rPr lang="en-US" sz="2200" dirty="0">
                <a:solidFill>
                  <a:schemeClr val="accent3">
                    <a:lumMod val="25000"/>
                  </a:schemeClr>
                </a:solidFill>
                <a:latin typeface="Abadi"/>
              </a:rPr>
              <a:t>The Logistic Regression Logistic Regression model shows the highest accuracy among the evaluated models.</a:t>
            </a:r>
          </a:p>
          <a:p>
            <a:pPr>
              <a:lnSpc>
                <a:spcPct val="100000"/>
              </a:lnSpc>
              <a:spcBef>
                <a:spcPts val="1400"/>
              </a:spcBef>
            </a:pPr>
            <a:r>
              <a:rPr lang="en-US" sz="2200" dirty="0">
                <a:solidFill>
                  <a:schemeClr val="accent3">
                    <a:lumMod val="25000"/>
                  </a:schemeClr>
                </a:solidFill>
                <a:latin typeface="Abadi"/>
              </a:rPr>
              <a:t>KNN and SVM demonstrate comparable performance.</a:t>
            </a:r>
          </a:p>
          <a:p>
            <a:pPr>
              <a:lnSpc>
                <a:spcPct val="100000"/>
              </a:lnSpc>
              <a:spcBef>
                <a:spcPts val="1400"/>
              </a:spcBef>
            </a:pPr>
            <a:r>
              <a:rPr lang="en-US" sz="2200" dirty="0">
                <a:solidFill>
                  <a:schemeClr val="accent3">
                    <a:lumMod val="25000"/>
                  </a:schemeClr>
                </a:solidFill>
                <a:latin typeface="Abadi"/>
              </a:rPr>
              <a:t>"Decision Tree has a lower accuracy compared to the other models.</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descr="A diagram of different colored rectangles&#10;&#10;Description automatically generated">
            <a:extLst>
              <a:ext uri="{FF2B5EF4-FFF2-40B4-BE49-F238E27FC236}">
                <a16:creationId xmlns:a16="http://schemas.microsoft.com/office/drawing/2014/main" id="{5A6D950E-3377-BA4E-5A20-52FFB16ED3DE}"/>
              </a:ext>
            </a:extLst>
          </p:cNvPr>
          <p:cNvPicPr>
            <a:picLocks noChangeAspect="1"/>
          </p:cNvPicPr>
          <p:nvPr/>
        </p:nvPicPr>
        <p:blipFill>
          <a:blip r:embed="rId3"/>
          <a:stretch>
            <a:fillRect/>
          </a:stretch>
        </p:blipFill>
        <p:spPr>
          <a:xfrm>
            <a:off x="5650252" y="1725553"/>
            <a:ext cx="6129039" cy="396286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23206"/>
            <a:ext cx="5577626" cy="4796144"/>
          </a:xfrm>
          <a:prstGeom prst="rect">
            <a:avLst/>
          </a:prstGeom>
        </p:spPr>
        <p:txBody>
          <a:bodyPr>
            <a:normAutofit fontScale="92500"/>
          </a:bodyPr>
          <a:lstStyle/>
          <a:p>
            <a:pPr marL="0" indent="0">
              <a:lnSpc>
                <a:spcPct val="100000"/>
              </a:lnSpc>
              <a:spcBef>
                <a:spcPts val="1400"/>
              </a:spcBef>
              <a:buNone/>
            </a:pPr>
            <a:r>
              <a:rPr lang="en-US" sz="2200" dirty="0">
                <a:solidFill>
                  <a:srgbClr val="0948CB"/>
                </a:solidFill>
                <a:latin typeface="Abadi" panose="020B0604020104020204" pitchFamily="34" charset="0"/>
              </a:rPr>
              <a:t>Confusion Matrix of the Best Performing Model</a:t>
            </a:r>
          </a:p>
          <a:p>
            <a:pPr>
              <a:lnSpc>
                <a:spcPct val="100000"/>
              </a:lnSpc>
              <a:spcBef>
                <a:spcPts val="1400"/>
              </a:spcBef>
            </a:pPr>
            <a:r>
              <a:rPr lang="en-US" sz="2200" dirty="0">
                <a:solidFill>
                  <a:schemeClr val="accent3">
                    <a:lumMod val="25000"/>
                  </a:schemeClr>
                </a:solidFill>
                <a:latin typeface="Abadi" panose="020B0604020104020204" pitchFamily="34" charset="0"/>
              </a:rPr>
              <a:t>The model has a high number of true positives (12), indicating strong predictive accuracy for successful landings.</a:t>
            </a:r>
          </a:p>
          <a:p>
            <a:pPr>
              <a:lnSpc>
                <a:spcPct val="100000"/>
              </a:lnSpc>
              <a:spcBef>
                <a:spcPts val="1400"/>
              </a:spcBef>
            </a:pPr>
            <a:r>
              <a:rPr lang="en-US" sz="2200" dirty="0">
                <a:solidFill>
                  <a:schemeClr val="accent3">
                    <a:lumMod val="25000"/>
                  </a:schemeClr>
                </a:solidFill>
                <a:latin typeface="Abadi" panose="020B0604020104020204" pitchFamily="34" charset="0"/>
              </a:rPr>
              <a:t>It correctly identified all actual landings (no false negatives).</a:t>
            </a:r>
          </a:p>
          <a:p>
            <a:pPr>
              <a:lnSpc>
                <a:spcPct val="100000"/>
              </a:lnSpc>
              <a:spcBef>
                <a:spcPts val="1400"/>
              </a:spcBef>
            </a:pPr>
            <a:r>
              <a:rPr lang="en-US" sz="2200" dirty="0">
                <a:solidFill>
                  <a:schemeClr val="accent3">
                    <a:lumMod val="25000"/>
                  </a:schemeClr>
                </a:solidFill>
                <a:latin typeface="Abadi" panose="020B0604020104020204" pitchFamily="34" charset="0"/>
              </a:rPr>
              <a:t>There were 3 instances each of false positives and true negatives, suggesting some room for improvement in predicting unsuccessful landings.</a:t>
            </a:r>
          </a:p>
          <a:p>
            <a:pPr>
              <a:lnSpc>
                <a:spcPct val="100000"/>
              </a:lnSpc>
              <a:spcBef>
                <a:spcPts val="1400"/>
              </a:spcBef>
            </a:pPr>
            <a:r>
              <a:rPr lang="en-US" sz="2200" dirty="0">
                <a:solidFill>
                  <a:schemeClr val="accent3">
                    <a:lumMod val="25000"/>
                  </a:schemeClr>
                </a:solidFill>
                <a:latin typeface="Abadi" panose="020B0604020104020204" pitchFamily="34" charset="0"/>
              </a:rPr>
              <a:t>The model shows no errors in over-predicting unsuccessful landings, as indicated by the zero false negatives.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diagram of different colored squares&#10;&#10;Description automatically generated">
            <a:extLst>
              <a:ext uri="{FF2B5EF4-FFF2-40B4-BE49-F238E27FC236}">
                <a16:creationId xmlns:a16="http://schemas.microsoft.com/office/drawing/2014/main" id="{684AD86F-892F-8CA5-0CF4-D378B3DEE96C}"/>
              </a:ext>
            </a:extLst>
          </p:cNvPr>
          <p:cNvPicPr>
            <a:picLocks noChangeAspect="1"/>
          </p:cNvPicPr>
          <p:nvPr/>
        </p:nvPicPr>
        <p:blipFill>
          <a:blip r:embed="rId3"/>
          <a:stretch>
            <a:fillRect/>
          </a:stretch>
        </p:blipFill>
        <p:spPr>
          <a:xfrm>
            <a:off x="6788174" y="1635815"/>
            <a:ext cx="4846330" cy="4160528"/>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34028" y="1674235"/>
            <a:ext cx="10404808" cy="4351338"/>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launch data reveals a strong correlation between launch site location and success rates, with coastal proximity being advantageous.</a:t>
            </a:r>
          </a:p>
          <a:p>
            <a:pPr>
              <a:lnSpc>
                <a:spcPct val="100000"/>
              </a:lnSpc>
              <a:spcBef>
                <a:spcPts val="1400"/>
              </a:spcBef>
            </a:pPr>
            <a:r>
              <a:rPr lang="en-US" sz="2200" dirty="0">
                <a:solidFill>
                  <a:schemeClr val="accent3">
                    <a:lumMod val="25000"/>
                  </a:schemeClr>
                </a:solidFill>
                <a:latin typeface="Abadi" panose="020B0604020104020204" pitchFamily="34" charset="0"/>
              </a:rPr>
              <a:t>Analysis indicates a higher likelihood of successful landings with increasing flight numbers, suggesting improvements in technology and experience.</a:t>
            </a:r>
          </a:p>
          <a:p>
            <a:pPr>
              <a:lnSpc>
                <a:spcPct val="100000"/>
              </a:lnSpc>
              <a:spcBef>
                <a:spcPts val="1400"/>
              </a:spcBef>
            </a:pPr>
            <a:r>
              <a:rPr lang="en-US" sz="2200" dirty="0">
                <a:solidFill>
                  <a:schemeClr val="accent3">
                    <a:lumMod val="25000"/>
                  </a:schemeClr>
                </a:solidFill>
                <a:latin typeface="Abadi" panose="020B0604020104020204" pitchFamily="34" charset="0"/>
              </a:rPr>
              <a:t>Machine learning models can effectively predict first-stage landings with significant accuracy, aiding in cost estimations.</a:t>
            </a:r>
          </a:p>
          <a:p>
            <a:pPr>
              <a:lnSpc>
                <a:spcPct val="100000"/>
              </a:lnSpc>
              <a:spcBef>
                <a:spcPts val="1400"/>
              </a:spcBef>
            </a:pPr>
            <a:r>
              <a:rPr lang="en-US" sz="2200" dirty="0">
                <a:solidFill>
                  <a:schemeClr val="accent3">
                    <a:lumMod val="25000"/>
                  </a:schemeClr>
                </a:solidFill>
                <a:latin typeface="Abadi" panose="020B0604020104020204" pitchFamily="34" charset="0"/>
              </a:rPr>
              <a:t>The developed interactive dashboards provide valuable insights into launch outcomes, assisting strategic decision-making.</a:t>
            </a:r>
          </a:p>
          <a:p>
            <a:pPr>
              <a:lnSpc>
                <a:spcPct val="100000"/>
              </a:lnSpc>
              <a:spcBef>
                <a:spcPts val="1400"/>
              </a:spcBef>
            </a:pPr>
            <a:r>
              <a:rPr lang="en-US" sz="2200" dirty="0">
                <a:solidFill>
                  <a:schemeClr val="accent3">
                    <a:lumMod val="25000"/>
                  </a:schemeClr>
                </a:solidFill>
                <a:latin typeface="Abadi" panose="020B0604020104020204" pitchFamily="34" charset="0"/>
              </a:rPr>
              <a:t>Payload mass has a notable impact on launch success, with lighter payloads demonstrating a higher success ratio.</a:t>
            </a:r>
          </a:p>
          <a:p>
            <a:pPr>
              <a:lnSpc>
                <a:spcPct val="100000"/>
              </a:lnSpc>
              <a:spcBef>
                <a:spcPts val="1400"/>
              </a:spcBef>
            </a:pPr>
            <a:r>
              <a:rPr lang="en-US" sz="2200" dirty="0">
                <a:solidFill>
                  <a:schemeClr val="accent3">
                    <a:lumMod val="25000"/>
                  </a:schemeClr>
                </a:solidFill>
                <a:latin typeface="Abadi" panose="020B0604020104020204" pitchFamily="34" charset="0"/>
              </a:rPr>
              <a:t>The F9 booster series, particularly the B5 variant, is identified as the most successful in terms of payload to orbit delivery.</a:t>
            </a:r>
          </a:p>
          <a:p>
            <a:pPr>
              <a:lnSpc>
                <a:spcPct val="100000"/>
              </a:lnSpc>
              <a:spcBef>
                <a:spcPts val="1400"/>
              </a:spcBef>
            </a:pPr>
            <a:r>
              <a:rPr lang="en-US" sz="2200" dirty="0">
                <a:solidFill>
                  <a:schemeClr val="accent3">
                    <a:lumMod val="25000"/>
                  </a:schemeClr>
                </a:solidFill>
                <a:latin typeface="Abadi" panose="020B0604020104020204" pitchFamily="34" charset="0"/>
              </a:rPr>
              <a:t>Data-driven approaches can significantly reduce costs and increase the reliability of space missions, thereby accelerating the commercial space industry's growth.</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7D379380-0FAE-FCCD-FFF7-546AD1F2C1F7}"/>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0CD7B46-EE94-AF8E-313A-4282A5763E01}"/>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DB4B97F3-40F5-9052-25EC-98940E5825ED}"/>
              </a:ext>
            </a:extLst>
          </p:cNvPr>
          <p:cNvSpPr txBox="1">
            <a:spLocks/>
          </p:cNvSpPr>
          <p:nvPr/>
        </p:nvSpPr>
        <p:spPr>
          <a:xfrm>
            <a:off x="770011" y="1355177"/>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marL="0">
              <a:lnSpc>
                <a:spcPct val="120000"/>
              </a:lnSpc>
              <a:spcBef>
                <a:spcPts val="0"/>
              </a:spcBef>
              <a:spcAft>
                <a:spcPts val="600"/>
              </a:spcAft>
            </a:pPr>
            <a:r>
              <a:rPr lang="en-US" sz="4800" dirty="0">
                <a:solidFill>
                  <a:schemeClr val="accent3">
                    <a:lumMod val="25000"/>
                  </a:schemeClr>
                </a:solidFill>
                <a:latin typeface="Abadi"/>
              </a:rPr>
              <a:t>Data collection methodology:</a:t>
            </a:r>
          </a:p>
          <a:p>
            <a:pPr marL="457200" lvl="2">
              <a:lnSpc>
                <a:spcPct val="120000"/>
              </a:lnSpc>
              <a:spcBef>
                <a:spcPts val="0"/>
              </a:spcBef>
              <a:spcAft>
                <a:spcPts val="600"/>
              </a:spcAft>
            </a:pPr>
            <a:r>
              <a:rPr lang="en-US" sz="4400" dirty="0">
                <a:solidFill>
                  <a:schemeClr val="bg2">
                    <a:lumMod val="50000"/>
                  </a:schemeClr>
                </a:solidFill>
                <a:latin typeface="Abadi"/>
              </a:rPr>
              <a:t>Comprehensive data sourcing</a:t>
            </a:r>
          </a:p>
          <a:p>
            <a:pPr marL="457200" lvl="2">
              <a:lnSpc>
                <a:spcPct val="120000"/>
              </a:lnSpc>
              <a:spcBef>
                <a:spcPts val="0"/>
              </a:spcBef>
              <a:spcAft>
                <a:spcPts val="600"/>
              </a:spcAft>
            </a:pPr>
            <a:r>
              <a:rPr lang="en-US" sz="4400" dirty="0">
                <a:solidFill>
                  <a:schemeClr val="bg2">
                    <a:lumMod val="50000"/>
                  </a:schemeClr>
                </a:solidFill>
                <a:latin typeface="Abadi"/>
              </a:rPr>
              <a:t>Validation of data accuracy and integrity</a:t>
            </a:r>
          </a:p>
          <a:p>
            <a:pPr marL="0">
              <a:lnSpc>
                <a:spcPct val="120000"/>
              </a:lnSpc>
              <a:spcBef>
                <a:spcPts val="0"/>
              </a:spcBef>
              <a:spcAft>
                <a:spcPts val="600"/>
              </a:spcAft>
            </a:pPr>
            <a:r>
              <a:rPr lang="en-US" sz="4800" dirty="0">
                <a:solidFill>
                  <a:schemeClr val="accent3">
                    <a:lumMod val="25000"/>
                  </a:schemeClr>
                </a:solidFill>
                <a:latin typeface="Abadi"/>
              </a:rPr>
              <a:t>Data Wrangling</a:t>
            </a:r>
          </a:p>
          <a:p>
            <a:pPr marL="457200" lvl="2">
              <a:lnSpc>
                <a:spcPct val="120000"/>
              </a:lnSpc>
              <a:spcBef>
                <a:spcPts val="0"/>
              </a:spcBef>
              <a:spcAft>
                <a:spcPts val="600"/>
              </a:spcAft>
              <a:defRPr/>
            </a:pPr>
            <a:r>
              <a:rPr kumimoji="0" lang="en-US" sz="4400" b="0" i="0" u="none" strike="noStrike" kern="1200" cap="none" spc="0" normalizeH="0" baseline="0" noProof="0" dirty="0">
                <a:ln>
                  <a:noFill/>
                </a:ln>
                <a:solidFill>
                  <a:srgbClr val="E7E6E6">
                    <a:lumMod val="50000"/>
                  </a:srgbClr>
                </a:solidFill>
                <a:effectLst/>
                <a:uLnTx/>
                <a:uFillTx/>
                <a:latin typeface="Abadi"/>
                <a:ea typeface="+mn-ea"/>
                <a:cs typeface="+mn-cs"/>
              </a:rPr>
              <a:t>Data cleansing and formatting</a:t>
            </a:r>
          </a:p>
          <a:p>
            <a:pPr marL="457200" lvl="2">
              <a:lnSpc>
                <a:spcPct val="120000"/>
              </a:lnSpc>
              <a:spcBef>
                <a:spcPts val="0"/>
              </a:spcBef>
              <a:spcAft>
                <a:spcPts val="600"/>
              </a:spcAft>
              <a:defRPr/>
            </a:pPr>
            <a:r>
              <a:rPr kumimoji="0" lang="en-US" sz="4400" b="0" i="0" u="none" strike="noStrike" kern="1200" cap="none" spc="0" normalizeH="0" baseline="0" noProof="0" dirty="0">
                <a:ln>
                  <a:noFill/>
                </a:ln>
                <a:solidFill>
                  <a:srgbClr val="E7E6E6">
                    <a:lumMod val="50000"/>
                  </a:srgbClr>
                </a:solidFill>
                <a:effectLst/>
                <a:uLnTx/>
                <a:uFillTx/>
                <a:latin typeface="Abadi"/>
                <a:ea typeface="+mn-ea"/>
                <a:cs typeface="+mn-cs"/>
              </a:rPr>
              <a:t>Addressing missing values and inconsistencies</a:t>
            </a:r>
          </a:p>
          <a:p>
            <a:pPr marL="0">
              <a:lnSpc>
                <a:spcPct val="120000"/>
              </a:lnSpc>
              <a:spcBef>
                <a:spcPts val="0"/>
              </a:spcBef>
              <a:spcAft>
                <a:spcPts val="600"/>
              </a:spcAft>
            </a:pPr>
            <a:r>
              <a:rPr lang="en-US" sz="4800" dirty="0">
                <a:solidFill>
                  <a:schemeClr val="accent3">
                    <a:lumMod val="25000"/>
                  </a:schemeClr>
                </a:solidFill>
                <a:latin typeface="Abadi"/>
              </a:rPr>
              <a:t>Exploratory Data Analysis (EDA)</a:t>
            </a:r>
          </a:p>
          <a:p>
            <a:pPr marL="457200" lvl="2">
              <a:lnSpc>
                <a:spcPct val="120000"/>
              </a:lnSpc>
              <a:spcBef>
                <a:spcPts val="0"/>
              </a:spcBef>
              <a:spcAft>
                <a:spcPts val="600"/>
              </a:spcAft>
              <a:defRPr/>
            </a:pPr>
            <a:r>
              <a:rPr kumimoji="0" lang="en-US" sz="4400" b="0" i="0" u="none" strike="noStrike" kern="1200" cap="none" spc="0" normalizeH="0" baseline="0" noProof="0" dirty="0">
                <a:ln>
                  <a:noFill/>
                </a:ln>
                <a:solidFill>
                  <a:srgbClr val="E7E6E6">
                    <a:lumMod val="50000"/>
                  </a:srgbClr>
                </a:solidFill>
                <a:effectLst/>
                <a:uLnTx/>
                <a:uFillTx/>
                <a:latin typeface="Abadi"/>
                <a:ea typeface="+mn-ea"/>
                <a:cs typeface="+mn-cs"/>
              </a:rPr>
              <a:t>Data visualization</a:t>
            </a:r>
          </a:p>
          <a:p>
            <a:pPr marL="457200" lvl="2">
              <a:lnSpc>
                <a:spcPct val="120000"/>
              </a:lnSpc>
              <a:spcBef>
                <a:spcPts val="0"/>
              </a:spcBef>
              <a:spcAft>
                <a:spcPts val="600"/>
              </a:spcAft>
              <a:defRPr/>
            </a:pPr>
            <a:r>
              <a:rPr kumimoji="0" lang="en-US" sz="4400" b="0" i="0" u="none" strike="noStrike" kern="1200" cap="none" spc="0" normalizeH="0" baseline="0" noProof="0" dirty="0">
                <a:ln>
                  <a:noFill/>
                </a:ln>
                <a:solidFill>
                  <a:srgbClr val="E7E6E6">
                    <a:lumMod val="50000"/>
                  </a:srgbClr>
                </a:solidFill>
                <a:effectLst/>
                <a:uLnTx/>
                <a:uFillTx/>
                <a:latin typeface="Abadi"/>
                <a:ea typeface="+mn-ea"/>
                <a:cs typeface="+mn-cs"/>
              </a:rPr>
              <a:t>SQL-based data querying</a:t>
            </a:r>
          </a:p>
          <a:p>
            <a:pPr marL="0">
              <a:lnSpc>
                <a:spcPct val="120000"/>
              </a:lnSpc>
              <a:spcBef>
                <a:spcPts val="0"/>
              </a:spcBef>
              <a:spcAft>
                <a:spcPts val="600"/>
              </a:spcAft>
            </a:pPr>
            <a:r>
              <a:rPr lang="en-US" sz="4800" dirty="0">
                <a:solidFill>
                  <a:schemeClr val="accent3">
                    <a:lumMod val="25000"/>
                  </a:schemeClr>
                </a:solidFill>
                <a:latin typeface="Abadi"/>
              </a:rPr>
              <a:t>Interactive Visual Analytics</a:t>
            </a:r>
          </a:p>
          <a:p>
            <a:pPr marL="457200" lvl="2">
              <a:lnSpc>
                <a:spcPct val="120000"/>
              </a:lnSpc>
              <a:spcBef>
                <a:spcPts val="0"/>
              </a:spcBef>
              <a:spcAft>
                <a:spcPts val="600"/>
              </a:spcAft>
              <a:defRPr/>
            </a:pPr>
            <a:r>
              <a:rPr kumimoji="0" lang="en-US" sz="4400" b="0" i="0" u="none" strike="noStrike" kern="1200" cap="none" spc="0" normalizeH="0" baseline="0" noProof="0" dirty="0">
                <a:ln>
                  <a:noFill/>
                </a:ln>
                <a:solidFill>
                  <a:srgbClr val="E7E6E6">
                    <a:lumMod val="50000"/>
                  </a:srgbClr>
                </a:solidFill>
                <a:effectLst/>
                <a:uLnTx/>
                <a:uFillTx/>
                <a:latin typeface="Abadi"/>
                <a:ea typeface="+mn-ea"/>
                <a:cs typeface="+mn-cs"/>
              </a:rPr>
              <a:t>Geospatial analysis with Folium</a:t>
            </a:r>
          </a:p>
          <a:p>
            <a:pPr marL="457200" lvl="2">
              <a:lnSpc>
                <a:spcPct val="120000"/>
              </a:lnSpc>
              <a:spcBef>
                <a:spcPts val="0"/>
              </a:spcBef>
              <a:spcAft>
                <a:spcPts val="600"/>
              </a:spcAft>
              <a:defRPr/>
            </a:pPr>
            <a:r>
              <a:rPr kumimoji="0" lang="en-US" sz="4400" b="0" i="0" u="none" strike="noStrike" kern="1200" cap="none" spc="0" normalizeH="0" baseline="0" noProof="0" dirty="0">
                <a:ln>
                  <a:noFill/>
                </a:ln>
                <a:solidFill>
                  <a:srgbClr val="E7E6E6">
                    <a:lumMod val="50000"/>
                  </a:srgbClr>
                </a:solidFill>
                <a:effectLst/>
                <a:uLnTx/>
                <a:uFillTx/>
                <a:latin typeface="Abadi"/>
                <a:ea typeface="+mn-ea"/>
                <a:cs typeface="+mn-cs"/>
              </a:rPr>
              <a:t>Interactive web-based dashboard creation with Plotly Dash</a:t>
            </a:r>
          </a:p>
          <a:p>
            <a:pPr marL="0">
              <a:lnSpc>
                <a:spcPct val="120000"/>
              </a:lnSpc>
              <a:spcBef>
                <a:spcPts val="0"/>
              </a:spcBef>
              <a:spcAft>
                <a:spcPts val="600"/>
              </a:spcAft>
            </a:pPr>
            <a:r>
              <a:rPr lang="en-US" sz="4800" dirty="0">
                <a:solidFill>
                  <a:schemeClr val="accent3">
                    <a:lumMod val="25000"/>
                  </a:schemeClr>
                </a:solidFill>
                <a:latin typeface="Abadi"/>
              </a:rPr>
              <a:t>Predictive Analysis</a:t>
            </a:r>
          </a:p>
          <a:p>
            <a:pPr marL="457200" lvl="2">
              <a:lnSpc>
                <a:spcPct val="120000"/>
              </a:lnSpc>
              <a:spcBef>
                <a:spcPts val="0"/>
              </a:spcBef>
              <a:spcAft>
                <a:spcPts val="600"/>
              </a:spcAft>
              <a:defRPr/>
            </a:pPr>
            <a:r>
              <a:rPr kumimoji="0" lang="en-US" sz="4400" b="0" i="0" u="none" strike="noStrike" kern="1200" cap="none" spc="0" normalizeH="0" baseline="0" noProof="0" dirty="0">
                <a:ln>
                  <a:noFill/>
                </a:ln>
                <a:solidFill>
                  <a:srgbClr val="E7E6E6">
                    <a:lumMod val="50000"/>
                  </a:srgbClr>
                </a:solidFill>
                <a:effectLst/>
                <a:uLnTx/>
                <a:uFillTx/>
                <a:latin typeface="Abadi"/>
                <a:ea typeface="+mn-ea"/>
                <a:cs typeface="+mn-cs"/>
              </a:rPr>
              <a:t>Classification model development</a:t>
            </a:r>
          </a:p>
          <a:p>
            <a:pPr marL="457200" lvl="2">
              <a:lnSpc>
                <a:spcPct val="120000"/>
              </a:lnSpc>
              <a:spcBef>
                <a:spcPts val="0"/>
              </a:spcBef>
              <a:spcAft>
                <a:spcPts val="600"/>
              </a:spcAft>
              <a:defRPr/>
            </a:pPr>
            <a:r>
              <a:rPr kumimoji="0" lang="en-US" sz="4400" b="0" i="0" u="none" strike="noStrike" kern="1200" cap="none" spc="0" normalizeH="0" baseline="0" noProof="0" dirty="0">
                <a:ln>
                  <a:noFill/>
                </a:ln>
                <a:solidFill>
                  <a:srgbClr val="E7E6E6">
                    <a:lumMod val="50000"/>
                  </a:srgbClr>
                </a:solidFill>
                <a:effectLst/>
                <a:uLnTx/>
                <a:uFillTx/>
                <a:latin typeface="Abadi"/>
                <a:ea typeface="+mn-ea"/>
                <a:cs typeface="+mn-cs"/>
              </a:rPr>
              <a:t>Model tuning and evaluation</a:t>
            </a:r>
          </a:p>
          <a:p>
            <a:pPr marL="0" lvl="1">
              <a:lnSpc>
                <a:spcPct val="120000"/>
              </a:lnSpc>
              <a:spcBef>
                <a:spcPts val="0"/>
              </a:spcBef>
              <a:defRPr/>
            </a:pPr>
            <a:endParaRPr lang="en-US" sz="4800" dirty="0">
              <a:solidFill>
                <a:schemeClr val="accent3">
                  <a:lumMod val="25000"/>
                </a:schemeClr>
              </a:solidFill>
              <a:latin typeface="Abadi"/>
            </a:endParaRPr>
          </a:p>
          <a:p>
            <a:pPr marL="0" indent="0">
              <a:lnSpc>
                <a:spcPct val="120000"/>
              </a:lnSpc>
              <a:spcBef>
                <a:spcPts val="0"/>
              </a:spcBef>
              <a:buNone/>
            </a:pPr>
            <a:endParaRPr lang="en-US" sz="4800" dirty="0">
              <a:solidFill>
                <a:schemeClr val="accent3">
                  <a:lumMod val="25000"/>
                </a:schemeClr>
              </a:solidFill>
              <a:latin typeface="Abadi"/>
            </a:endParaRPr>
          </a:p>
          <a:p>
            <a:pPr marL="0">
              <a:lnSpc>
                <a:spcPct val="120000"/>
              </a:lnSpc>
              <a:spcBef>
                <a:spcPts val="0"/>
              </a:spcBef>
            </a:pPr>
            <a:endParaRPr lang="en-US" sz="4800" dirty="0">
              <a:solidFill>
                <a:schemeClr val="accent3">
                  <a:lumMod val="25000"/>
                </a:schemeClr>
              </a:solidFill>
              <a:latin typeface="Abadi"/>
            </a:endParaRPr>
          </a:p>
          <a:p>
            <a:pPr marL="0">
              <a:lnSpc>
                <a:spcPct val="120000"/>
              </a:lnSpc>
              <a:spcBef>
                <a:spcPts val="0"/>
              </a:spcBef>
            </a:pPr>
            <a:endParaRPr lang="en-US" sz="4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8F4155CA-7AFA-D6D2-C6AB-6857DDEC92F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217546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28742"/>
            <a:ext cx="10515600" cy="4351338"/>
          </a:xfrm>
          <a:prstGeom prst="rect">
            <a:avLst/>
          </a:prstGeom>
        </p:spPr>
        <p:txBody>
          <a:bodyPr/>
          <a:lstStyle/>
          <a:p>
            <a:pPr marL="0" indent="0" algn="ctr">
              <a:lnSpc>
                <a:spcPct val="100000"/>
              </a:lnSpc>
              <a:spcBef>
                <a:spcPts val="1400"/>
              </a:spcBef>
              <a:buNone/>
            </a:pPr>
            <a:r>
              <a:rPr lang="en-US" sz="2400" b="1" dirty="0">
                <a:solidFill>
                  <a:srgbClr val="0948CB"/>
                </a:solidFill>
              </a:rPr>
              <a:t>Overview:</a:t>
            </a:r>
          </a:p>
          <a:p>
            <a:pPr>
              <a:lnSpc>
                <a:spcPct val="100000"/>
              </a:lnSpc>
              <a:spcBef>
                <a:spcPts val="1400"/>
              </a:spcBef>
            </a:pPr>
            <a:r>
              <a:rPr lang="en-US" sz="2400" dirty="0"/>
              <a:t>Data sets were systematically gathered utilizing the SpaceX REST API and web scraping techniques, ensuring a comprehensive dataset ready for extensive analysis.</a:t>
            </a:r>
          </a:p>
          <a:p>
            <a:pPr>
              <a:lnSpc>
                <a:spcPct val="100000"/>
              </a:lnSpc>
              <a:spcBef>
                <a:spcPts val="1400"/>
              </a:spcBef>
            </a:pPr>
            <a:endParaRPr lang="en-US" sz="2400" dirty="0"/>
          </a:p>
          <a:p>
            <a:pPr marL="0" indent="0" algn="ctr">
              <a:lnSpc>
                <a:spcPct val="100000"/>
              </a:lnSpc>
              <a:spcBef>
                <a:spcPts val="1400"/>
              </a:spcBef>
              <a:buNone/>
            </a:pPr>
            <a:r>
              <a:rPr lang="en-US" sz="2400" b="1" dirty="0">
                <a:solidFill>
                  <a:srgbClr val="0948CB"/>
                </a:solidFill>
              </a:rPr>
              <a:t>Data Collection Process</a:t>
            </a:r>
            <a:endParaRPr lang="en-US" sz="2200" b="1" dirty="0">
              <a:solidFill>
                <a:srgbClr val="0948CB"/>
              </a:solidFill>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7" name="Diagram 6">
            <a:extLst>
              <a:ext uri="{FF2B5EF4-FFF2-40B4-BE49-F238E27FC236}">
                <a16:creationId xmlns:a16="http://schemas.microsoft.com/office/drawing/2014/main" id="{CC5B502B-6A8B-FD92-18AD-F7CBD291DB9B}"/>
              </a:ext>
            </a:extLst>
          </p:cNvPr>
          <p:cNvGraphicFramePr/>
          <p:nvPr>
            <p:extLst>
              <p:ext uri="{D42A27DB-BD31-4B8C-83A1-F6EECF244321}">
                <p14:modId xmlns:p14="http://schemas.microsoft.com/office/powerpoint/2010/main" val="512199069"/>
              </p:ext>
            </p:extLst>
          </p:nvPr>
        </p:nvGraphicFramePr>
        <p:xfrm>
          <a:off x="957047" y="3391952"/>
          <a:ext cx="10621395" cy="31807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461001" y="1792288"/>
            <a:ext cx="5910261" cy="4206875"/>
          </a:xfrm>
          <a:prstGeom prst="rect">
            <a:avLst/>
          </a:prstGeom>
          <a:ln>
            <a:noFill/>
            <a:prstDash val="dash"/>
          </a:ln>
        </p:spPr>
        <p:txBody>
          <a:bodyPr vert="horz" lIns="91440" tIns="45720" rIns="91440" bIns="45720" rtlCol="0" anchor="t">
            <a:normAutofit/>
          </a:bodyPr>
          <a:lstStyle/>
          <a:p>
            <a:pPr marL="0" indent="0">
              <a:buNone/>
            </a:pPr>
            <a:r>
              <a:rPr lang="en-US" sz="2200" dirty="0">
                <a:solidFill>
                  <a:srgbClr val="0948CB"/>
                </a:solidFill>
                <a:latin typeface="Abadi"/>
              </a:rPr>
              <a:t>Data Collection Process with SpaceX REST Calls:</a:t>
            </a: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1800225"/>
            <a:ext cx="4640263" cy="4225925"/>
          </a:xfrm>
          <a:prstGeom prst="rect">
            <a:avLst/>
          </a:prstGeom>
        </p:spPr>
        <p:txBody>
          <a:bodyPr vert="horz" lIns="91440" tIns="45720" rIns="91440" bIns="45720" rtlCol="0" anchor="t">
            <a:normAutofit/>
          </a:bodyPr>
          <a:lstStyle/>
          <a:p>
            <a:pPr marL="0" indent="0">
              <a:lnSpc>
                <a:spcPct val="100000"/>
              </a:lnSpc>
              <a:spcBef>
                <a:spcPts val="1400"/>
              </a:spcBef>
              <a:buNone/>
            </a:pPr>
            <a:r>
              <a:rPr lang="en-US" sz="3200" dirty="0">
                <a:solidFill>
                  <a:srgbClr val="0948CB"/>
                </a:solidFill>
                <a:latin typeface="Abadi" panose="020B0604020104020204" pitchFamily="34" charset="0"/>
              </a:rPr>
              <a:t>SpaceX API:</a:t>
            </a:r>
          </a:p>
          <a:p>
            <a:pPr>
              <a:lnSpc>
                <a:spcPct val="100000"/>
              </a:lnSpc>
              <a:spcBef>
                <a:spcPts val="1400"/>
              </a:spcBef>
            </a:pPr>
            <a:r>
              <a:rPr lang="en-US" dirty="0">
                <a:solidFill>
                  <a:schemeClr val="accent3">
                    <a:lumMod val="25000"/>
                  </a:schemeClr>
                </a:solidFill>
                <a:latin typeface="Abadi" panose="020B0604020104020204" pitchFamily="34" charset="0"/>
              </a:rPr>
              <a:t>Data was meticulously collected using the SpaceX API, providing detailed information about rocket launches, payloads, and landing outcomes.</a:t>
            </a:r>
            <a:endParaRPr lang="en-US" dirty="0"/>
          </a:p>
          <a:p>
            <a:pPr marL="0" indent="0">
              <a:buNone/>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394C3EEE-35F3-8A25-10C8-077ECBABA0FF}"/>
              </a:ext>
            </a:extLst>
          </p:cNvPr>
          <p:cNvGraphicFramePr/>
          <p:nvPr>
            <p:extLst>
              <p:ext uri="{D42A27DB-BD31-4B8C-83A1-F6EECF244321}">
                <p14:modId xmlns:p14="http://schemas.microsoft.com/office/powerpoint/2010/main" val="1492825338"/>
              </p:ext>
            </p:extLst>
          </p:nvPr>
        </p:nvGraphicFramePr>
        <p:xfrm>
          <a:off x="5792344" y="2019517"/>
          <a:ext cx="5247574" cy="4206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36378BF3-326A-440C-AD0A-18020449AFD6}"/>
              </a:ext>
            </a:extLst>
          </p:cNvPr>
          <p:cNvSpPr txBox="1"/>
          <p:nvPr/>
        </p:nvSpPr>
        <p:spPr>
          <a:xfrm>
            <a:off x="1239520" y="6226392"/>
            <a:ext cx="1402080" cy="369332"/>
          </a:xfrm>
          <a:prstGeom prst="rect">
            <a:avLst/>
          </a:prstGeom>
          <a:noFill/>
        </p:spPr>
        <p:txBody>
          <a:bodyPr wrap="square" rtlCol="0">
            <a:spAutoFit/>
          </a:bodyPr>
          <a:lstStyle/>
          <a:p>
            <a:r>
              <a:rPr lang="en-US" sz="1800" dirty="0">
                <a:solidFill>
                  <a:schemeClr val="accent3">
                    <a:lumMod val="25000"/>
                  </a:schemeClr>
                </a:solidFill>
                <a:latin typeface="Abadi" panose="020B0604020104020204" pitchFamily="34" charset="0"/>
                <a:hlinkClick r:id="rId8"/>
              </a:rPr>
              <a:t>GitHub URL </a:t>
            </a:r>
            <a:endParaRPr lang="en-NG"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7CF25BF5-5C72-1948-93FA-44951078CD9E}"/>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AC56ADF-DB9C-B87A-6067-4E3E77A3CF97}"/>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AADD37B7-A2A7-A4A9-5D45-F92AE72EAE7F}"/>
              </a:ext>
            </a:extLst>
          </p:cNvPr>
          <p:cNvSpPr>
            <a:spLocks noGrp="1"/>
          </p:cNvSpPr>
          <p:nvPr>
            <p:ph idx="4294967295"/>
          </p:nvPr>
        </p:nvSpPr>
        <p:spPr>
          <a:xfrm>
            <a:off x="5461001" y="1792288"/>
            <a:ext cx="5910261" cy="4206875"/>
          </a:xfrm>
          <a:prstGeom prst="rect">
            <a:avLst/>
          </a:prstGeom>
          <a:ln>
            <a:noFill/>
            <a:prstDash val="dash"/>
          </a:ln>
        </p:spPr>
        <p:txBody>
          <a:bodyPr vert="horz" lIns="91440" tIns="45720" rIns="91440" bIns="45720" rtlCol="0" anchor="t">
            <a:normAutofit/>
          </a:bodyPr>
          <a:lstStyle/>
          <a:p>
            <a:pPr marL="0" indent="0">
              <a:buNone/>
            </a:pPr>
            <a:r>
              <a:rPr lang="en-US" sz="2200" dirty="0">
                <a:solidFill>
                  <a:srgbClr val="0948CB"/>
                </a:solidFill>
                <a:latin typeface="Abadi"/>
              </a:rPr>
              <a:t>Data Collection Process with Web Scraping:</a:t>
            </a: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96548800-9209-4659-5CE7-09DB0E75C4FE}"/>
              </a:ext>
            </a:extLst>
          </p:cNvPr>
          <p:cNvSpPr>
            <a:spLocks noGrp="1"/>
          </p:cNvSpPr>
          <p:nvPr>
            <p:ph type="body" sz="half" idx="4294967295"/>
          </p:nvPr>
        </p:nvSpPr>
        <p:spPr>
          <a:xfrm>
            <a:off x="770011" y="1800225"/>
            <a:ext cx="4640263" cy="4225925"/>
          </a:xfrm>
          <a:prstGeom prst="rect">
            <a:avLst/>
          </a:prstGeom>
        </p:spPr>
        <p:txBody>
          <a:bodyPr vert="horz" lIns="91440" tIns="45720" rIns="91440" bIns="45720" rtlCol="0" anchor="t">
            <a:normAutofit/>
          </a:bodyPr>
          <a:lstStyle/>
          <a:p>
            <a:pPr marL="0" indent="0">
              <a:lnSpc>
                <a:spcPct val="100000"/>
              </a:lnSpc>
              <a:spcBef>
                <a:spcPts val="1400"/>
              </a:spcBef>
              <a:buNone/>
            </a:pPr>
            <a:r>
              <a:rPr lang="en-US" sz="3200" dirty="0">
                <a:solidFill>
                  <a:srgbClr val="0948CB"/>
                </a:solidFill>
                <a:latin typeface="Abadi" panose="020B0604020104020204" pitchFamily="34" charset="0"/>
              </a:rPr>
              <a:t>Scraping:</a:t>
            </a:r>
          </a:p>
          <a:p>
            <a:pPr>
              <a:lnSpc>
                <a:spcPct val="100000"/>
              </a:lnSpc>
              <a:spcBef>
                <a:spcPts val="1400"/>
              </a:spcBef>
            </a:pPr>
            <a:r>
              <a:rPr lang="en-US" dirty="0">
                <a:solidFill>
                  <a:schemeClr val="accent3">
                    <a:lumMod val="25000"/>
                  </a:schemeClr>
                </a:solidFill>
                <a:latin typeface="Abadi" panose="020B0604020104020204" pitchFamily="34" charset="0"/>
              </a:rPr>
              <a:t>Web scraping was employed to complement API data, extracting valuable launch records from designated </a:t>
            </a:r>
            <a:r>
              <a:rPr lang="en-US" dirty="0">
                <a:solidFill>
                  <a:schemeClr val="accent3">
                    <a:lumMod val="25000"/>
                  </a:schemeClr>
                </a:solidFill>
                <a:latin typeface="Abadi" panose="020B0604020104020204" pitchFamily="34" charset="0"/>
                <a:hlinkClick r:id="rId3"/>
              </a:rPr>
              <a:t>Wikipedia</a:t>
            </a:r>
            <a:r>
              <a:rPr lang="en-US" dirty="0">
                <a:solidFill>
                  <a:schemeClr val="accent3">
                    <a:lumMod val="25000"/>
                  </a:schemeClr>
                </a:solidFill>
                <a:latin typeface="Abadi" panose="020B0604020104020204" pitchFamily="34" charset="0"/>
              </a:rPr>
              <a:t> web pages.</a:t>
            </a:r>
            <a:endParaRPr lang="en-US" dirty="0"/>
          </a:p>
        </p:txBody>
      </p:sp>
      <p:sp>
        <p:nvSpPr>
          <p:cNvPr id="4" name="Title 1">
            <a:extLst>
              <a:ext uri="{FF2B5EF4-FFF2-40B4-BE49-F238E27FC236}">
                <a16:creationId xmlns:a16="http://schemas.microsoft.com/office/drawing/2014/main" id="{75AF71CF-FFDE-F180-BD51-EB55F1015A3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2" name="Diagram 1">
            <a:extLst>
              <a:ext uri="{FF2B5EF4-FFF2-40B4-BE49-F238E27FC236}">
                <a16:creationId xmlns:a16="http://schemas.microsoft.com/office/drawing/2014/main" id="{2520A122-A11F-BC24-13A1-EC85CD38CB48}"/>
              </a:ext>
            </a:extLst>
          </p:cNvPr>
          <p:cNvGraphicFramePr/>
          <p:nvPr>
            <p:extLst>
              <p:ext uri="{D42A27DB-BD31-4B8C-83A1-F6EECF244321}">
                <p14:modId xmlns:p14="http://schemas.microsoft.com/office/powerpoint/2010/main" val="3594724053"/>
              </p:ext>
            </p:extLst>
          </p:nvPr>
        </p:nvGraphicFramePr>
        <p:xfrm>
          <a:off x="5792344" y="2019517"/>
          <a:ext cx="5247574" cy="42068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TextBox 6">
            <a:extLst>
              <a:ext uri="{FF2B5EF4-FFF2-40B4-BE49-F238E27FC236}">
                <a16:creationId xmlns:a16="http://schemas.microsoft.com/office/drawing/2014/main" id="{F0CB86F1-8AE1-8EEE-1329-9D057E44ADB7}"/>
              </a:ext>
            </a:extLst>
          </p:cNvPr>
          <p:cNvSpPr txBox="1"/>
          <p:nvPr/>
        </p:nvSpPr>
        <p:spPr>
          <a:xfrm>
            <a:off x="966702" y="5950018"/>
            <a:ext cx="1402080" cy="369332"/>
          </a:xfrm>
          <a:prstGeom prst="rect">
            <a:avLst/>
          </a:prstGeom>
          <a:noFill/>
        </p:spPr>
        <p:txBody>
          <a:bodyPr wrap="square" rtlCol="0">
            <a:spAutoFit/>
          </a:bodyPr>
          <a:lstStyle/>
          <a:p>
            <a:r>
              <a:rPr lang="en-US" sz="1800" dirty="0">
                <a:solidFill>
                  <a:schemeClr val="accent3">
                    <a:lumMod val="25000"/>
                  </a:schemeClr>
                </a:solidFill>
                <a:latin typeface="Abadi" panose="020B0604020104020204" pitchFamily="34" charset="0"/>
                <a:hlinkClick r:id="rId9"/>
              </a:rPr>
              <a:t>GitHub URL </a:t>
            </a:r>
            <a:endParaRPr lang="en-NG" dirty="0"/>
          </a:p>
        </p:txBody>
      </p:sp>
    </p:spTree>
    <p:extLst>
      <p:ext uri="{BB962C8B-B14F-4D97-AF65-F5344CB8AC3E}">
        <p14:creationId xmlns:p14="http://schemas.microsoft.com/office/powerpoint/2010/main" val="182991820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1062</TotalTime>
  <Words>4396</Words>
  <Application>Microsoft Office PowerPoint</Application>
  <PresentationFormat>Widescreen</PresentationFormat>
  <Paragraphs>501</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Hassan Sulaiman</cp:lastModifiedBy>
  <cp:revision>201</cp:revision>
  <dcterms:created xsi:type="dcterms:W3CDTF">2021-04-29T18:58:34Z</dcterms:created>
  <dcterms:modified xsi:type="dcterms:W3CDTF">2024-02-18T14:46:16Z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